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4" r:id="rId4"/>
    <p:sldId id="285" r:id="rId5"/>
    <p:sldId id="302" r:id="rId6"/>
    <p:sldId id="312" r:id="rId7"/>
    <p:sldId id="303" r:id="rId8"/>
    <p:sldId id="304" r:id="rId9"/>
    <p:sldId id="259" r:id="rId10"/>
    <p:sldId id="260" r:id="rId11"/>
    <p:sldId id="261" r:id="rId12"/>
    <p:sldId id="262" r:id="rId13"/>
    <p:sldId id="263" r:id="rId14"/>
    <p:sldId id="309" r:id="rId15"/>
    <p:sldId id="296" r:id="rId16"/>
    <p:sldId id="289" r:id="rId17"/>
    <p:sldId id="291" r:id="rId18"/>
    <p:sldId id="294" r:id="rId19"/>
    <p:sldId id="293" r:id="rId20"/>
    <p:sldId id="295" r:id="rId21"/>
    <p:sldId id="307" r:id="rId22"/>
    <p:sldId id="310" r:id="rId23"/>
    <p:sldId id="265" r:id="rId24"/>
    <p:sldId id="311" r:id="rId25"/>
    <p:sldId id="266" r:id="rId26"/>
    <p:sldId id="267" r:id="rId27"/>
    <p:sldId id="268" r:id="rId28"/>
    <p:sldId id="298" r:id="rId29"/>
    <p:sldId id="300" r:id="rId30"/>
    <p:sldId id="269" r:id="rId31"/>
    <p:sldId id="270" r:id="rId32"/>
    <p:sldId id="271" r:id="rId33"/>
    <p:sldId id="314" r:id="rId34"/>
    <p:sldId id="272" r:id="rId35"/>
    <p:sldId id="306" r:id="rId36"/>
    <p:sldId id="301" r:id="rId37"/>
    <p:sldId id="27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267F"/>
    <a:srgbClr val="FECB00"/>
    <a:srgbClr val="729F11"/>
    <a:srgbClr val="111E31"/>
    <a:srgbClr val="F7E8E1"/>
    <a:srgbClr val="F1FCFE"/>
    <a:srgbClr val="DBF6FE"/>
    <a:srgbClr val="6BC5C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3914243"/>
      </p:ext>
    </p:extLst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494358"/>
      </p:ext>
    </p:extLst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8002404"/>
      </p:ext>
    </p:extLst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464324"/>
      </p:ext>
    </p:extLst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2076799"/>
      </p:ext>
    </p:extLst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074372"/>
      </p:ext>
    </p:extLst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1097153"/>
      </p:ext>
    </p:extLst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1073231"/>
      </p:ext>
    </p:extLst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6137033"/>
      </p:ext>
    </p:extLst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878316"/>
      </p:ext>
    </p:extLst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276554"/>
      </p:ext>
    </p:extLst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1700" y="1580197"/>
            <a:ext cx="5015484" cy="2861173"/>
          </a:xfrm>
        </p:spPr>
        <p:txBody>
          <a:bodyPr/>
          <a:lstStyle/>
          <a:p>
            <a:r>
              <a:rPr lang="en-US" b="1" dirty="0" smtClean="0">
                <a:solidFill>
                  <a:srgbClr val="6F267F"/>
                </a:solidFill>
                <a:latin typeface="+mn-lt"/>
              </a:rPr>
              <a:t>Name of presentation</a:t>
            </a:r>
            <a:endParaRPr lang="en-US" b="1" dirty="0">
              <a:solidFill>
                <a:srgbClr val="6F267F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3967798"/>
            <a:ext cx="4992624" cy="1655762"/>
          </a:xfrm>
        </p:spPr>
        <p:txBody>
          <a:bodyPr/>
          <a:lstStyle/>
          <a:p>
            <a:r>
              <a:rPr lang="en-US" dirty="0" smtClean="0">
                <a:solidFill>
                  <a:srgbClr val="FECB00"/>
                </a:solidFill>
              </a:rPr>
              <a:t>Subtitle here</a:t>
            </a:r>
            <a:endParaRPr lang="en-US" dirty="0">
              <a:solidFill>
                <a:srgbClr val="FECB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59106" y="927846"/>
            <a:ext cx="4935070" cy="49619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326342" y="913062"/>
            <a:ext cx="4343399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Педсовет №3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«Создание модели взаимодействия педагогических работников  ДОУ как условие успешного инклюзивного образования детей с ОНР,ЗПР»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436098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0080" y="274320"/>
            <a:ext cx="7981406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инклюзивного образования в МБДОУ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4217" y="1384663"/>
            <a:ext cx="7485017" cy="1071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986" name="Picture 2" descr="ÐÐ°ÑÑÐ¸Ð½ÐºÐ¸ Ð¿Ð¾ Ð·Ð°Ð¿ÑÐ¾ÑÑ ÑÐ¸ÑÑÐ½Ð¾Ðº ÑÐµÐ±ÐµÐ½Ð¾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628171" y="2573383"/>
            <a:ext cx="2210927" cy="309589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319349" y="1496305"/>
            <a:ext cx="7341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Городской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психолого-медико-педагогический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консилиум (ГПМПК)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67052" y="5551714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Ребенок с ОВЗ(ТНР,ЗПР, РАС)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4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2228" y="235131"/>
            <a:ext cx="7013121" cy="5941832"/>
          </a:xfrm>
        </p:spPr>
        <p:txBody>
          <a:bodyPr>
            <a:normAutofit/>
          </a:bodyPr>
          <a:lstStyle/>
          <a:p>
            <a:r>
              <a:rPr lang="ru-RU" b="1" dirty="0" smtClean="0"/>
              <a:t>Городской </a:t>
            </a:r>
            <a:r>
              <a:rPr lang="ru-RU" b="1" dirty="0" err="1" smtClean="0"/>
              <a:t>психолого-медико-педагогический</a:t>
            </a:r>
            <a:r>
              <a:rPr lang="ru-RU" b="1" dirty="0" smtClean="0"/>
              <a:t> консилиум (ГПМПК) </a:t>
            </a:r>
            <a:endParaRPr lang="ru-RU" dirty="0" smtClean="0"/>
          </a:p>
          <a:p>
            <a:r>
              <a:rPr lang="ru-RU" dirty="0" smtClean="0"/>
              <a:t>определяет основные направления коррекционно-развивающей работы с ребенком с ОВЗ</a:t>
            </a:r>
            <a:endParaRPr lang="ru-RU" dirty="0"/>
          </a:p>
        </p:txBody>
      </p:sp>
      <p:pic>
        <p:nvPicPr>
          <p:cNvPr id="24578" name="Picture 2" descr="ÐÐ°ÑÑÐ¸Ð½ÐºÐ¸ Ð¿Ð¾ Ð·Ð°Ð¿ÑÐ¾ÑÑ ÐºÐ°ÑÑÐ¸Ð½ÐºÐ¸ Ð¿ÐµÐ´Ð°Ð³Ð¾Ð³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8170" y="2370908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53143" y="235131"/>
            <a:ext cx="7968343" cy="287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инклюзивного образования в МБДОУ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49680" y="692331"/>
            <a:ext cx="7471954" cy="404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Городской </a:t>
            </a:r>
            <a:r>
              <a:rPr lang="ru-RU" b="1" dirty="0" err="1" smtClean="0">
                <a:solidFill>
                  <a:schemeClr val="tx1"/>
                </a:solidFill>
              </a:rPr>
              <a:t>психолого-медико-педагогический</a:t>
            </a:r>
            <a:r>
              <a:rPr lang="ru-RU" b="1" dirty="0" smtClean="0">
                <a:solidFill>
                  <a:schemeClr val="tx1"/>
                </a:solidFill>
              </a:rPr>
              <a:t> консилиум (</a:t>
            </a:r>
            <a:r>
              <a:rPr lang="ru-RU" b="1" dirty="0" err="1" smtClean="0">
                <a:solidFill>
                  <a:schemeClr val="tx1"/>
                </a:solidFill>
              </a:rPr>
              <a:t>ПМПк</a:t>
            </a:r>
            <a:r>
              <a:rPr lang="ru-RU" b="1" dirty="0" smtClean="0">
                <a:solidFill>
                  <a:schemeClr val="tx1"/>
                </a:solidFill>
              </a:rPr>
              <a:t>)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91394" y="1254036"/>
            <a:ext cx="2730137" cy="300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91394" y="1175657"/>
            <a:ext cx="2677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Администрация МБДОУ</a:t>
            </a:r>
            <a:endParaRPr lang="ru-RU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441371" y="1084217"/>
            <a:ext cx="26126" cy="195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775166" y="2751908"/>
            <a:ext cx="1828799" cy="2917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8" name="Picture 2" descr="ÐÐ°ÑÑÐ¸Ð½ÐºÐ¸ Ð¿Ð¾ Ð·Ð°Ð¿ÑÐ¾ÑÑ ÑÐ¸ÑÑÐ½Ð¾Ðº ÑÐµÐ±ÐµÐ½Ð¾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79223" y="2660469"/>
            <a:ext cx="2116183" cy="306106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827418" y="5669281"/>
            <a:ext cx="1841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Ребенок с ОВЗ(ТНР,ЗПР, РАС)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9" idx="2"/>
          </p:cNvCxnSpPr>
          <p:nvPr/>
        </p:nvCxnSpPr>
        <p:spPr>
          <a:xfrm>
            <a:off x="4356463" y="1554480"/>
            <a:ext cx="19594" cy="1175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4035" y="365126"/>
            <a:ext cx="7654834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Администрация МБДОУ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(заведующий, старший воспитатель)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2594" y="1825625"/>
            <a:ext cx="7352756" cy="435133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1.Осуществляет в соответствии с требованиями прием и комплектование групп для детей с ОВЗ.</a:t>
            </a:r>
            <a:endParaRPr lang="ru-RU" dirty="0" smtClean="0">
              <a:ea typeface="Times New Roman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2. Способствует взаимодействию всех участников образовательного процесса.</a:t>
            </a:r>
            <a:endParaRPr lang="ru-RU" dirty="0" smtClean="0">
              <a:ea typeface="Times New Roman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3. Осуществляет организацию сетевого взаимодействия с иными организациями.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4. Способствует повышению качества образования педагогов, позиционированию положительного педагогического опыта в городе.</a:t>
            </a:r>
            <a:endParaRPr lang="ru-RU" dirty="0" smtClean="0">
              <a:ea typeface="Times New Roman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5. Содействует привлечению родителей к активному участию в коррекционно-педагогическом процессе.</a:t>
            </a:r>
            <a:endParaRPr lang="ru-RU" dirty="0" smtClean="0">
              <a:ea typeface="Times New Roman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6</a:t>
            </a:r>
            <a:r>
              <a:rPr lang="ru-RU" dirty="0" smtClean="0">
                <a:latin typeface="Times New Roman"/>
                <a:ea typeface="Times New Roman"/>
              </a:rPr>
              <a:t>.    Входит в состав </a:t>
            </a:r>
            <a:r>
              <a:rPr lang="ru-RU" dirty="0" err="1" smtClean="0">
                <a:latin typeface="Times New Roman"/>
                <a:ea typeface="Times New Roman"/>
              </a:rPr>
              <a:t>ПМПк</a:t>
            </a:r>
            <a:r>
              <a:rPr lang="ru-RU" dirty="0" smtClean="0">
                <a:latin typeface="Times New Roman"/>
                <a:ea typeface="Times New Roman"/>
              </a:rPr>
              <a:t> МБДОУ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9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9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9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900"/>
                            </p:stCondLst>
                            <p:childTnLst>
                              <p:par>
                                <p:cTn id="5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75212" y="235131"/>
            <a:ext cx="7968343" cy="287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инклюзивного образования в МБДОУ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49680" y="692331"/>
            <a:ext cx="7471954" cy="404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Городской </a:t>
            </a:r>
            <a:r>
              <a:rPr lang="ru-RU" b="1" dirty="0" err="1" smtClean="0">
                <a:solidFill>
                  <a:schemeClr val="tx1"/>
                </a:solidFill>
              </a:rPr>
              <a:t>психолого-медико-педагогический</a:t>
            </a:r>
            <a:r>
              <a:rPr lang="ru-RU" b="1" dirty="0" smtClean="0">
                <a:solidFill>
                  <a:schemeClr val="tx1"/>
                </a:solidFill>
              </a:rPr>
              <a:t> консилиум (ПМПК)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154" y="1227910"/>
            <a:ext cx="2730137" cy="300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370217" y="1175657"/>
            <a:ext cx="2677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Администрация МБДОУ</a:t>
            </a:r>
            <a:endParaRPr lang="ru-RU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754880" y="1045029"/>
            <a:ext cx="0" cy="339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775166" y="2751908"/>
            <a:ext cx="1828799" cy="2917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8" name="Picture 2" descr="ÐÐ°ÑÑÐ¸Ð½ÐºÐ¸ Ð¿Ð¾ Ð·Ð°Ð¿ÑÐ¾ÑÑ ÑÐ¸ÑÑÐ½Ð¾Ðº ÑÐµÐ±ÐµÐ½Ð¾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618410" y="2699659"/>
            <a:ext cx="1946367" cy="306106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827418" y="5669281"/>
            <a:ext cx="1841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Ребенок с ОВЗ(ТНР,ЗПР, РАС)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728754" y="2207623"/>
            <a:ext cx="0" cy="5355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566160" y="1841863"/>
            <a:ext cx="2338252" cy="391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ПМПк</a:t>
            </a:r>
            <a:r>
              <a:rPr lang="ru-RU" dirty="0" smtClean="0">
                <a:solidFill>
                  <a:schemeClr val="tx1"/>
                </a:solidFill>
              </a:rPr>
              <a:t> МБДОУ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>
            <a:stCxn id="9" idx="2"/>
          </p:cNvCxnSpPr>
          <p:nvPr/>
        </p:nvCxnSpPr>
        <p:spPr>
          <a:xfrm>
            <a:off x="4722223" y="1528354"/>
            <a:ext cx="6531" cy="404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  <p:bldP spid="14" grpId="0" animBg="1"/>
      <p:bldP spid="19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852" y="1"/>
            <a:ext cx="7091498" cy="7053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ПМПК МБДОУ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36469" y="679269"/>
            <a:ext cx="7667896" cy="3226526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Цель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ПМПк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— обеспечение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диагностико-коррекционного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психолого-медико-педагогического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сопровождения воспитанников с отклонениями в развитии и/или состояниями декомпенсации, исходя из реальных возможностей образовательного учреждения и в соответствии со специальными образовательными потребностями, возрастными и индивидуальными особенностями, состоянием соматического и нервно-психического здоровья  воспитанников.</a:t>
            </a:r>
          </a:p>
          <a:p>
            <a:endParaRPr lang="ru-RU" dirty="0"/>
          </a:p>
        </p:txBody>
      </p:sp>
      <p:pic>
        <p:nvPicPr>
          <p:cNvPr id="2150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4623" y="3879669"/>
            <a:ext cx="4149377" cy="297833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0"/>
                            </p:stCondLst>
                            <p:childTnLst>
                              <p:par>
                                <p:cTn id="22" presetID="64" presetClass="path" presetSubtype="0" accel="50000" decel="5000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0099 -0.08009 L 0.0099 -0.5673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7463" y="235131"/>
            <a:ext cx="7968343" cy="287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инклюзивного образования в МБДОУ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49680" y="692331"/>
            <a:ext cx="7471954" cy="404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Городской </a:t>
            </a:r>
            <a:r>
              <a:rPr lang="ru-RU" dirty="0" err="1" smtClean="0">
                <a:solidFill>
                  <a:schemeClr val="tx1"/>
                </a:solidFill>
              </a:rPr>
              <a:t>психолого-медико-педагогический</a:t>
            </a:r>
            <a:r>
              <a:rPr lang="ru-RU" dirty="0" smtClean="0">
                <a:solidFill>
                  <a:schemeClr val="tx1"/>
                </a:solidFill>
              </a:rPr>
              <a:t> консилиум (ГПМПК)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2834" y="1254036"/>
            <a:ext cx="2730137" cy="300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187337" y="1227909"/>
            <a:ext cx="2677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Администрация МБДОУ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441371" y="1084217"/>
            <a:ext cx="13063" cy="326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09452" y="1706879"/>
            <a:ext cx="2251166" cy="404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8160" y="2172788"/>
            <a:ext cx="2251166" cy="404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Учитель-дефектолог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3807" y="2651760"/>
            <a:ext cx="2268582" cy="108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31429" y="1989907"/>
            <a:ext cx="2155372" cy="740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65966" y="1384662"/>
            <a:ext cx="2251166" cy="404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Педагог- психолог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0" name="Прямая со стрелкой 19"/>
          <p:cNvCxnSpPr>
            <a:stCxn id="10" idx="2"/>
            <a:endCxn id="18" idx="1"/>
          </p:cNvCxnSpPr>
          <p:nvPr/>
        </p:nvCxnSpPr>
        <p:spPr>
          <a:xfrm flipV="1">
            <a:off x="4526280" y="1587137"/>
            <a:ext cx="1839686" cy="10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0" idx="2"/>
            <a:endCxn id="11" idx="3"/>
          </p:cNvCxnSpPr>
          <p:nvPr/>
        </p:nvCxnSpPr>
        <p:spPr>
          <a:xfrm flipH="1">
            <a:off x="2760618" y="1597241"/>
            <a:ext cx="1765662" cy="312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2"/>
            <a:endCxn id="14" idx="3"/>
          </p:cNvCxnSpPr>
          <p:nvPr/>
        </p:nvCxnSpPr>
        <p:spPr>
          <a:xfrm flipH="1">
            <a:off x="2769326" y="1597241"/>
            <a:ext cx="1756954" cy="778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0" idx="2"/>
            <a:endCxn id="17" idx="1"/>
          </p:cNvCxnSpPr>
          <p:nvPr/>
        </p:nvCxnSpPr>
        <p:spPr>
          <a:xfrm>
            <a:off x="4526280" y="1597241"/>
            <a:ext cx="2005149" cy="762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782389" y="1610303"/>
            <a:ext cx="1574074" cy="1596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0" idx="2"/>
          </p:cNvCxnSpPr>
          <p:nvPr/>
        </p:nvCxnSpPr>
        <p:spPr>
          <a:xfrm>
            <a:off x="4526280" y="1597241"/>
            <a:ext cx="2135778" cy="1226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454434" y="1567543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760618" y="1948543"/>
            <a:ext cx="1354182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5029200" y="1724297"/>
            <a:ext cx="1293224" cy="1240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7" idx="1"/>
          </p:cNvCxnSpPr>
          <p:nvPr/>
        </p:nvCxnSpPr>
        <p:spPr>
          <a:xfrm flipH="1">
            <a:off x="5264331" y="2360022"/>
            <a:ext cx="1267098" cy="10755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4" idx="3"/>
          </p:cNvCxnSpPr>
          <p:nvPr/>
        </p:nvCxnSpPr>
        <p:spPr>
          <a:xfrm>
            <a:off x="2769326" y="2375263"/>
            <a:ext cx="953588" cy="8904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2808514" y="3043646"/>
            <a:ext cx="914400" cy="1214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3657600" y="2751908"/>
            <a:ext cx="1867988" cy="3034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0892" y="1737360"/>
            <a:ext cx="213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- логопед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6557555" y="2024744"/>
            <a:ext cx="219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Музыкальный руководитель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522514" y="2730138"/>
            <a:ext cx="2246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Инструктор по</a:t>
            </a:r>
          </a:p>
          <a:p>
            <a:r>
              <a:rPr lang="ru-RU" dirty="0" smtClean="0"/>
              <a:t> физической культуре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6648994" y="2830288"/>
            <a:ext cx="1902824" cy="566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357155" y="1602378"/>
            <a:ext cx="2268582" cy="330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05350" y="1580606"/>
            <a:ext cx="198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ПМПК МБДОУ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6714309" y="2821577"/>
            <a:ext cx="167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Воспитатели</a:t>
            </a:r>
            <a:endParaRPr lang="ru-RU" dirty="0"/>
          </a:p>
        </p:txBody>
      </p:sp>
      <p:cxnSp>
        <p:nvCxnSpPr>
          <p:cNvPr id="75" name="Прямая со стрелкой 74"/>
          <p:cNvCxnSpPr>
            <a:stCxn id="69" idx="1"/>
          </p:cNvCxnSpPr>
          <p:nvPr/>
        </p:nvCxnSpPr>
        <p:spPr>
          <a:xfrm flipH="1">
            <a:off x="5381897" y="3113316"/>
            <a:ext cx="1267097" cy="962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endCxn id="72" idx="0"/>
          </p:cNvCxnSpPr>
          <p:nvPr/>
        </p:nvCxnSpPr>
        <p:spPr>
          <a:xfrm>
            <a:off x="4532811" y="1541417"/>
            <a:ext cx="65316" cy="39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1933303" y="2142309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1828800" y="2586446"/>
            <a:ext cx="0" cy="78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18" idx="2"/>
          </p:cNvCxnSpPr>
          <p:nvPr/>
        </p:nvCxnSpPr>
        <p:spPr>
          <a:xfrm flipH="1">
            <a:off x="7485017" y="1789611"/>
            <a:ext cx="6532" cy="169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H="1">
            <a:off x="7445829" y="2743200"/>
            <a:ext cx="1" cy="222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2" descr="ÐÐ°ÑÑÐ¸Ð½ÐºÐ¸ Ð¿Ð¾ Ð·Ð°Ð¿ÑÐ¾ÑÑ ÑÐ¸ÑÑÐ½Ð¾Ðº ÑÐµÐ±ÐµÐ½Ð¾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682385" y="2769327"/>
            <a:ext cx="1642903" cy="2550614"/>
          </a:xfrm>
          <a:prstGeom prst="rect">
            <a:avLst/>
          </a:prstGeom>
          <a:noFill/>
        </p:spPr>
      </p:pic>
      <p:sp>
        <p:nvSpPr>
          <p:cNvPr id="87" name="TextBox 86"/>
          <p:cNvSpPr txBox="1"/>
          <p:nvPr/>
        </p:nvSpPr>
        <p:spPr>
          <a:xfrm>
            <a:off x="3762103" y="5212080"/>
            <a:ext cx="3316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Ребенок с ОВЗ </a:t>
            </a:r>
          </a:p>
          <a:p>
            <a:r>
              <a:rPr lang="ru-RU" dirty="0" smtClean="0"/>
              <a:t>(ЗПР, ТНР, РАС)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00"/>
                            </p:stCondLst>
                            <p:childTnLst>
                              <p:par>
                                <p:cTn id="1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  <p:bldP spid="11" grpId="0" animBg="1"/>
      <p:bldP spid="14" grpId="0" animBg="1"/>
      <p:bldP spid="15" grpId="0" animBg="1"/>
      <p:bldP spid="17" grpId="0" animBg="1"/>
      <p:bldP spid="18" grpId="0" animBg="1"/>
      <p:bldP spid="47" grpId="0" animBg="1"/>
      <p:bldP spid="52" grpId="0"/>
      <p:bldP spid="57" grpId="0"/>
      <p:bldP spid="67" grpId="0"/>
      <p:bldP spid="69" grpId="0" animBg="1"/>
      <p:bldP spid="70" grpId="0" animBg="1"/>
      <p:bldP spid="72" grpId="0"/>
      <p:bldP spid="73" grpId="0"/>
      <p:bldP spid="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Учитель-логопед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18902" y="1825625"/>
            <a:ext cx="7785464" cy="4351338"/>
          </a:xfrm>
        </p:spPr>
        <p:txBody>
          <a:bodyPr>
            <a:normAutofit fontScale="92500" lnSpcReduction="20000"/>
          </a:bodyPr>
          <a:lstStyle/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2286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Диагностирует уровень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импрессивной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и экспрессивной речи. </a:t>
            </a: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2286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Составляет рабочую программу, при необходимости ИОМ или АОП МБДОУ. </a:t>
            </a: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2286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Проводит индивидуальные и подгрупповые занятия по коррекции нарушений речевого развития.</a:t>
            </a:r>
            <a:endParaRPr lang="ru-RU" sz="2400" dirty="0" smtClean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2286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Вводит в режимные моменты игры и упражнения, направленные на практическое овладение навыками словообразования и словоизменения, связной речи и др.</a:t>
            </a:r>
            <a:endParaRPr lang="ru-RU" sz="2400" dirty="0" smtClean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6102" y="235131"/>
            <a:ext cx="7039247" cy="4023360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lnSpc>
                <a:spcPct val="110000"/>
              </a:lnSpc>
              <a:buNone/>
              <a:tabLst>
                <a:tab pos="2286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5. Консультирует педагогов и родителей о применении логопедических методов и технологий в коррекции речевых нарушений.</a:t>
            </a:r>
          </a:p>
          <a:p>
            <a:pPr marL="0" lvl="0" indent="0" algn="just">
              <a:lnSpc>
                <a:spcPct val="110000"/>
              </a:lnSpc>
              <a:buNone/>
              <a:tabLst>
                <a:tab pos="2286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6. Информирует родителей о результатах диагностики, о плане индивидуального развития.</a:t>
            </a:r>
            <a:endParaRPr lang="ru-RU" sz="2400" dirty="0" smtClean="0">
              <a:ea typeface="Times New Roman"/>
              <a:cs typeface="Times New Roman"/>
            </a:endParaRPr>
          </a:p>
          <a:p>
            <a:pPr marL="0" lvl="0" indent="0" algn="just">
              <a:lnSpc>
                <a:spcPct val="110000"/>
              </a:lnSpc>
              <a:buNone/>
              <a:tabLst>
                <a:tab pos="2286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7. Участвует в проведении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психолого-медико-педагогических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консилиумов.</a:t>
            </a:r>
            <a:endParaRPr lang="ru-RU" sz="2400" dirty="0" smtClean="0">
              <a:ea typeface="Times New Roman"/>
              <a:cs typeface="Times New Roman"/>
            </a:endParaRPr>
          </a:p>
          <a:p>
            <a:pPr marL="0" lvl="0" indent="0" algn="just">
              <a:lnSpc>
                <a:spcPct val="110000"/>
              </a:lnSpc>
              <a:buNone/>
              <a:tabLst>
                <a:tab pos="2286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8. Организует коррекционно-развивающее и речевое пространство с учётом возрастных и индивидуальных особенностей детей.</a:t>
            </a:r>
            <a:endParaRPr lang="ru-RU" sz="2400" dirty="0" smtClean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17410" name="Picture 2" descr="ÐÐ°ÑÑÐ¸Ð½ÐºÐ¸ Ð¿Ð¾ Ð·Ð°Ð¿ÑÐ¾ÑÑ ÐºÐ°ÑÑÐ¸Ð½ÐºÐ¸ Ð¿ÐµÐ´Ð°Ð³Ð¾Ð³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6796" y="4023360"/>
            <a:ext cx="4291738" cy="249500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Педагог- психолог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4480" y="1825625"/>
            <a:ext cx="6960869" cy="4351338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Организует взаимодействие педагогов.</a:t>
            </a:r>
            <a:endParaRPr lang="ru-RU" sz="2400" dirty="0" smtClean="0"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Проводит психопрофилактическую работу и психодиагностическую работу с детьми.</a:t>
            </a:r>
            <a:endParaRPr lang="ru-RU" sz="2400" dirty="0" smtClean="0"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Выявляет и преодолевает отклонения в становлении отдельных сторон личности детей.</a:t>
            </a:r>
            <a:endParaRPr lang="ru-RU" sz="2400" dirty="0" smtClean="0"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Проводит специальную коррекционную работу с детьми с ОВЗ.</a:t>
            </a:r>
            <a:endParaRPr lang="ru-RU" sz="2400" dirty="0" smtClean="0"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032" y="170592"/>
            <a:ext cx="7552944" cy="896209"/>
          </a:xfrm>
        </p:spPr>
        <p:txBody>
          <a:bodyPr/>
          <a:lstStyle/>
          <a:p>
            <a:r>
              <a:rPr lang="en-US" b="1" dirty="0" smtClean="0">
                <a:solidFill>
                  <a:srgbClr val="6F267F"/>
                </a:solidFill>
              </a:rPr>
              <a:t>SLIDE TITLE</a:t>
            </a:r>
            <a:endParaRPr lang="en-US" b="1" dirty="0">
              <a:solidFill>
                <a:srgbClr val="6F267F"/>
              </a:solidFill>
            </a:endParaRPr>
          </a:p>
        </p:txBody>
      </p:sp>
      <p:grpSp>
        <p:nvGrpSpPr>
          <p:cNvPr id="81" name="Group 2"/>
          <p:cNvGrpSpPr>
            <a:grpSpLocks/>
          </p:cNvGrpSpPr>
          <p:nvPr/>
        </p:nvGrpSpPr>
        <p:grpSpPr bwMode="auto">
          <a:xfrm>
            <a:off x="2691384" y="4194048"/>
            <a:ext cx="5105400" cy="555625"/>
            <a:chOff x="1248" y="1440"/>
            <a:chExt cx="3216" cy="350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4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4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Click to add Title</a:t>
              </a:r>
            </a:p>
          </p:txBody>
        </p:sp>
        <p:sp>
          <p:nvSpPr>
            <p:cNvPr id="85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2691384" y="1679448"/>
            <a:ext cx="5105400" cy="555625"/>
            <a:chOff x="1248" y="2030"/>
            <a:chExt cx="3216" cy="350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4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Click to add Title</a:t>
              </a: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2691384" y="2517648"/>
            <a:ext cx="5105400" cy="555625"/>
            <a:chOff x="1248" y="2640"/>
            <a:chExt cx="3216" cy="350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4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/>
                <a:t>Click to add Title</a:t>
              </a:r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2691384" y="3355848"/>
            <a:ext cx="5105400" cy="555625"/>
            <a:chOff x="1248" y="3230"/>
            <a:chExt cx="3216" cy="350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4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Click to add Title</a:t>
              </a:r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101" name="Group 22"/>
          <p:cNvGrpSpPr>
            <a:grpSpLocks/>
          </p:cNvGrpSpPr>
          <p:nvPr/>
        </p:nvGrpSpPr>
        <p:grpSpPr bwMode="auto">
          <a:xfrm>
            <a:off x="2691384" y="5054473"/>
            <a:ext cx="5105400" cy="555625"/>
            <a:chOff x="1248" y="3230"/>
            <a:chExt cx="3216" cy="350"/>
          </a:xfrm>
        </p:grpSpPr>
        <p:sp>
          <p:nvSpPr>
            <p:cNvPr id="102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4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4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Click to add Title</a:t>
              </a:r>
            </a:p>
          </p:txBody>
        </p:sp>
        <p:sp>
          <p:nvSpPr>
            <p:cNvPr id="105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1463040" y="313510"/>
            <a:ext cx="7480663" cy="2730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педсовета: 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модели взаимодействия педагогических работников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ДОУ для осуществления инклюзивного воспитания и образования детей с ОВЗ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AutoShape 2" descr="ÐÐ°ÑÑÐ¸Ð½ÐºÐ¸ Ð¿Ð¾ Ð·Ð°Ð¿ÑÐ¾ÑÑ ÐºÐ°ÑÑÐ¸Ð½ÐºÐ¸ Ð¿ÐµÐ´Ð°Ð³Ð¾Ð³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0" name="Picture 4" descr="ÐÐ°ÑÑÐ¸Ð½ÐºÐ¸ Ð¿Ð¾ Ð·Ð°Ð¿ÑÐ¾ÑÑ ÐºÐ°ÑÑÐ¸Ð½ÐºÐ¸ Ð¿ÐµÐ´Ð°Ð³Ð¾Ð³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1076" y="2990850"/>
            <a:ext cx="5572397" cy="3867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01783" y="548638"/>
            <a:ext cx="7511143" cy="392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6.Повышает уровень психологической компетентности работников ДОУ.</a:t>
            </a:r>
          </a:p>
          <a:p>
            <a:pPr lvl="0" algn="just">
              <a:lnSpc>
                <a:spcPct val="115000"/>
              </a:lnSpc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7.Повышает уровень психологической грамотности родителей, консультирует их.</a:t>
            </a:r>
          </a:p>
          <a:p>
            <a:pPr lvl="0" algn="just">
              <a:lnSpc>
                <a:spcPct val="115000"/>
              </a:lnSpc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             8. Участвует в разработке программ  </a:t>
            </a:r>
          </a:p>
          <a:p>
            <a:pPr lvl="0" algn="just">
              <a:lnSpc>
                <a:spcPct val="115000"/>
              </a:lnSpc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                               индивидуального развития.</a:t>
            </a:r>
          </a:p>
          <a:p>
            <a:r>
              <a:rPr lang="ru-RU" sz="2800" dirty="0" smtClean="0">
                <a:latin typeface="Times New Roman"/>
                <a:ea typeface="Times New Roman"/>
              </a:rPr>
              <a:t>                                  9. Входит в состав </a:t>
            </a:r>
            <a:r>
              <a:rPr lang="ru-RU" sz="2800" dirty="0" err="1" smtClean="0">
                <a:latin typeface="Times New Roman"/>
                <a:ea typeface="Times New Roman"/>
              </a:rPr>
              <a:t>ПМПк</a:t>
            </a:r>
            <a:r>
              <a:rPr lang="ru-RU" sz="2800" dirty="0" smtClean="0">
                <a:latin typeface="Times New Roman"/>
                <a:ea typeface="Times New Roman"/>
              </a:rPr>
              <a:t>  </a:t>
            </a:r>
          </a:p>
          <a:p>
            <a:r>
              <a:rPr lang="ru-RU" sz="2800" dirty="0" smtClean="0">
                <a:latin typeface="Times New Roman"/>
                <a:ea typeface="Times New Roman"/>
              </a:rPr>
              <a:t>                                                  МБДОУ</a:t>
            </a:r>
            <a:endParaRPr lang="ru-RU" sz="2800" dirty="0"/>
          </a:p>
        </p:txBody>
      </p:sp>
      <p:pic>
        <p:nvPicPr>
          <p:cNvPr id="15362" name="Picture 2" descr="ÐÐ°ÑÑÐ¸Ð½ÐºÐ¸ Ð¿Ð¾ Ð·Ð°Ð¿ÑÐ¾ÑÑ ÐºÐ°ÑÑÐ¸Ð½ÐºÐ¸ Ð¿ÐµÐ´Ð°Ð³Ð¾Ð³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709" y="2354897"/>
            <a:ext cx="6033860" cy="429409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84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Учитель-дефектолог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ÐÐ°ÑÑÐ¸Ð½ÐºÐ¸ Ð¿Ð¾ Ð·Ð°Ð¿ÑÐ¾ÑÑ ÐºÐ°ÑÑÐ¸Ð½ÐºÐ¸ Ð¿ÐµÐ´Ð°Ð³Ð¾Ð³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9486" y="2597047"/>
            <a:ext cx="4916986" cy="3769690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627017" y="1137772"/>
            <a:ext cx="851698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роводит коррекционную работу с воспитанниками группы ЗПР;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Осуществляет отслеживание динамики устранения ЗПР 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воспитанников,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корректирует содержание коррекционной работы, методы,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приемы;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1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9897" y="0"/>
            <a:ext cx="8334103" cy="6857999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Контролирует осуществление воспитателями группы для детей с ЗПР коррекционной направленности воспитательно-образовательного процесса, дифференцированного воспитания детей с учетом их индивидуальных, физиологических, психических и возрастных особенностей;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6.Оказывает консультативную помощь педагогическим работникам, родителям (законными представителями) по профилактике отклоняющегося от возрастной нормы развития детей дошкольного возраста, дает необходимые рекомендации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18872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5473" y="1110343"/>
            <a:ext cx="7169875" cy="348778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1. Планирует содержание психолого-педагогической работы по освоению детьми группы для детей с ОВЗ образовательной области «Художественно-эстетическое развитие», раздел «Музыкальная деятельность»;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2. Проводит образовательную деятельность, осуществляемую в процессе организации музыкально-художественной деятельности воспитанников;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3.Совместно с учителем-дефектологом и воспитателями группы планирует содержание и проводит с воспитанниками группы для детей с ЗПР занятия по коррекционной ритмике.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ÐÐ°ÑÑÐ¸Ð½ÐºÐ¸ Ð¿Ð¾ Ð·Ð°Ð¿ÑÐ¾ÑÑ ÐºÐ°ÑÑÐ¸Ð½ÐºÐ¸ Ð¿ÐµÐ´Ð°Ð³Ð¾Ð³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931" y="3670663"/>
            <a:ext cx="6818812" cy="300368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1783" y="627017"/>
            <a:ext cx="7313566" cy="55499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Взаимодействует с учителем-дефектологом, педагогическими работниками МБДОУ, родителями (законными представителями) воспитанников группы по вопросам реализации образовательной программы МБДОУ; </a:t>
            </a: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5.Входит в состав </a:t>
            </a:r>
            <a:r>
              <a:rPr lang="ru-RU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ПМПк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954" y="169818"/>
            <a:ext cx="8281852" cy="152087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6652" y="1502230"/>
            <a:ext cx="7548698" cy="203780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Осуществляет физическое развитие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Использует в НОД элементы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психогимнастики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дыхательной гимнастики,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логоритмики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Входит в состав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ПМПк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МБДОУ.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3314" name="Picture 2" descr="ÐÐ°ÑÑÐ¸Ð½ÐºÐ¸ Ð¿Ð¾ Ð·Ð°Ð¿ÑÐ¾ÑÑ ÐºÐ°ÑÑÐ¸Ð½ÐºÐ¸ Ð¿ÐµÐ´Ð°Ð³Ð¾Ð³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006" y="3383280"/>
            <a:ext cx="3532632" cy="347472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5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5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913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Воспитатель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6103" y="1224733"/>
            <a:ext cx="7039246" cy="4351338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8600" dirty="0" smtClean="0">
                <a:latin typeface="Times New Roman"/>
                <a:ea typeface="Times New Roman"/>
                <a:cs typeface="Times New Roman"/>
              </a:rPr>
              <a:t>Проводит НОД по подгруппам и индивидуально, организует  совместную и самостоятельную деятельности детей.</a:t>
            </a:r>
            <a:endParaRPr lang="ru-RU" sz="8600" dirty="0" smtClean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8600" dirty="0" smtClean="0">
                <a:latin typeface="Times New Roman"/>
                <a:ea typeface="Times New Roman"/>
                <a:cs typeface="Times New Roman"/>
              </a:rPr>
              <a:t>Воспитывает культурно-гигиенические навыки, развивает мелкую моторику рук через ручной труд и конструирование, общую моторику через подвижные игры и игровые упражнения.</a:t>
            </a:r>
            <a:endParaRPr lang="ru-RU" sz="8600" dirty="0" smtClean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8600" dirty="0" smtClean="0">
                <a:latin typeface="Times New Roman"/>
                <a:ea typeface="Times New Roman"/>
                <a:cs typeface="Times New Roman"/>
              </a:rPr>
              <a:t>Организует индивидуальную работу с детьми, выполняя рекомендации специалистов.</a:t>
            </a:r>
            <a:endParaRPr lang="ru-RU" sz="8600" dirty="0" smtClean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8600" dirty="0" smtClean="0">
                <a:latin typeface="Times New Roman"/>
                <a:ea typeface="Times New Roman"/>
                <a:cs typeface="Times New Roman"/>
              </a:rPr>
              <a:t>Применяет </a:t>
            </a:r>
            <a:r>
              <a:rPr lang="ru-RU" sz="8600" dirty="0" err="1" smtClean="0">
                <a:latin typeface="Times New Roman"/>
                <a:ea typeface="Times New Roman"/>
                <a:cs typeface="Times New Roman"/>
              </a:rPr>
              <a:t>здоровьесберегающие</a:t>
            </a:r>
            <a:r>
              <a:rPr lang="ru-RU" sz="8600" dirty="0" smtClean="0">
                <a:latin typeface="Times New Roman"/>
                <a:ea typeface="Times New Roman"/>
                <a:cs typeface="Times New Roman"/>
              </a:rPr>
              <a:t> технологии, создаёт благоприятный климат в группе с участием родителей.</a:t>
            </a:r>
            <a:endParaRPr lang="ru-RU" sz="8600" dirty="0" smtClean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8600" dirty="0" smtClean="0">
                <a:latin typeface="Times New Roman"/>
                <a:ea typeface="Times New Roman"/>
                <a:cs typeface="Times New Roman"/>
              </a:rPr>
              <a:t>Консультирует родителей по вопросам воспитания, развития детей.</a:t>
            </a:r>
            <a:endParaRPr lang="ru-RU" sz="8600" dirty="0" smtClean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4217" y="195943"/>
            <a:ext cx="7785464" cy="3409407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6.Способствует укреплению здоровья детей, их физическому развитию, совершенствованию психомоторного развития дошкольников.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7.Проводит игровую гимнастику, коммуникативные игры.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8. Совместно с логопедом участвует в исправлении у детей речевого нарушения, а также в развитии психических процессов, кроме того, осуществляет ряд мероприятий, предусмотренных программой МБДОУ.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              9. Входит в состав </a:t>
            </a:r>
            <a:r>
              <a:rPr lang="ru-RU" sz="2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ПМПк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МБДОУ.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ÐÐ°ÑÑÐ¸Ð½ÐºÐ¸ Ð¿Ð¾ Ð·Ð°Ð¿ÑÐ¾ÑÑ ÐºÐ°ÑÑÐ¸Ð½ÐºÐ¸ Ð¿ÐµÐ´Ð°Ð³Ð¾Ð³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87783"/>
            <a:ext cx="9105900" cy="337021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работы каждого специалиста МБДОУ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06286" y="1825625"/>
            <a:ext cx="7209064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Диагностика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Коррекционно-развивающая работа с детьми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Взаимодействие с педагогами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Самообразование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5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5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85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85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85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53143" y="235131"/>
            <a:ext cx="7968343" cy="287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инклюзивного образования в МБДОУ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49680" y="692331"/>
            <a:ext cx="7471954" cy="404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Городской </a:t>
            </a:r>
            <a:r>
              <a:rPr lang="ru-RU" dirty="0" err="1" smtClean="0">
                <a:solidFill>
                  <a:schemeClr val="tx1"/>
                </a:solidFill>
              </a:rPr>
              <a:t>психолого-медико-педагогический</a:t>
            </a:r>
            <a:r>
              <a:rPr lang="ru-RU" dirty="0" smtClean="0">
                <a:solidFill>
                  <a:schemeClr val="tx1"/>
                </a:solidFill>
              </a:rPr>
              <a:t> консилиум (</a:t>
            </a:r>
            <a:r>
              <a:rPr lang="ru-RU" dirty="0" err="1" smtClean="0">
                <a:solidFill>
                  <a:schemeClr val="tx1"/>
                </a:solidFill>
              </a:rPr>
              <a:t>ГПМПк</a:t>
            </a:r>
            <a:r>
              <a:rPr lang="ru-RU" dirty="0" smtClean="0">
                <a:solidFill>
                  <a:schemeClr val="tx1"/>
                </a:solidFill>
              </a:rPr>
              <a:t>)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91394" y="1254036"/>
            <a:ext cx="2730137" cy="300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17520" y="1227909"/>
            <a:ext cx="2677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Администрация МБДОУ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9452" y="1706879"/>
            <a:ext cx="2251166" cy="404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8160" y="2172788"/>
            <a:ext cx="2251166" cy="404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Учитель-дефектолог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3807" y="2651760"/>
            <a:ext cx="2268582" cy="108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31429" y="1989907"/>
            <a:ext cx="2155372" cy="740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65966" y="1384662"/>
            <a:ext cx="2251166" cy="404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Педагог- психолог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0" name="Прямая со стрелкой 19"/>
          <p:cNvCxnSpPr>
            <a:stCxn id="10" idx="2"/>
            <a:endCxn id="18" idx="1"/>
          </p:cNvCxnSpPr>
          <p:nvPr/>
        </p:nvCxnSpPr>
        <p:spPr>
          <a:xfrm flipV="1">
            <a:off x="4356463" y="1587137"/>
            <a:ext cx="2009503" cy="10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3775166" y="2751908"/>
            <a:ext cx="1828799" cy="2917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9" name="Picture 2" descr="ÐÐ°ÑÑÐ¸Ð½ÐºÐ¸ Ð¿Ð¾ Ð·Ð°Ð¿ÑÐ¾ÑÑ ÑÐ¸ÑÑÐ½Ð¾Ðº ÑÐµÐ±ÐµÐ½Ð¾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839140" y="2886891"/>
            <a:ext cx="1642903" cy="2341610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600892" y="1737360"/>
            <a:ext cx="213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- логопед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6557555" y="2024744"/>
            <a:ext cx="219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Музыкальный руководитель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509451" y="2730138"/>
            <a:ext cx="2246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Инструктор по</a:t>
            </a:r>
          </a:p>
          <a:p>
            <a:r>
              <a:rPr lang="ru-RU" dirty="0" smtClean="0"/>
              <a:t> физической культуре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6648994" y="2830288"/>
            <a:ext cx="1902824" cy="566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357155" y="1602378"/>
            <a:ext cx="2268582" cy="330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383281" y="1554480"/>
            <a:ext cx="198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ПМПК МБДОУ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6714309" y="2821577"/>
            <a:ext cx="167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Воспитатели</a:t>
            </a:r>
            <a:endParaRPr lang="ru-RU" dirty="0"/>
          </a:p>
        </p:txBody>
      </p:sp>
      <p:cxnSp>
        <p:nvCxnSpPr>
          <p:cNvPr id="77" name="Прямая соединительная линия 76"/>
          <p:cNvCxnSpPr>
            <a:endCxn id="72" idx="0"/>
          </p:cNvCxnSpPr>
          <p:nvPr/>
        </p:nvCxnSpPr>
        <p:spPr>
          <a:xfrm>
            <a:off x="4310742" y="1515291"/>
            <a:ext cx="65316" cy="39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1828800" y="2586446"/>
            <a:ext cx="0" cy="78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18" idx="2"/>
          </p:cNvCxnSpPr>
          <p:nvPr/>
        </p:nvCxnSpPr>
        <p:spPr>
          <a:xfrm flipH="1">
            <a:off x="7485017" y="1789611"/>
            <a:ext cx="6532" cy="169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endCxn id="73" idx="0"/>
          </p:cNvCxnSpPr>
          <p:nvPr/>
        </p:nvCxnSpPr>
        <p:spPr>
          <a:xfrm>
            <a:off x="7445829" y="2743200"/>
            <a:ext cx="104503" cy="78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6370320" y="4079968"/>
            <a:ext cx="1902824" cy="566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25884" y="5408025"/>
            <a:ext cx="2412275" cy="566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Родители(законные представители)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580606" y="5377545"/>
            <a:ext cx="1902824" cy="566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Коллектив МБДОУ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62743" y="4262848"/>
            <a:ext cx="1902824" cy="566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44983" y="5029200"/>
            <a:ext cx="1658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Ребенок с ОВЗ </a:t>
            </a:r>
          </a:p>
          <a:p>
            <a:r>
              <a:rPr lang="ru-RU" dirty="0" smtClean="0"/>
              <a:t>(ТНР, ЗПР, РАС)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1293224" y="4284617"/>
            <a:ext cx="186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Помощник воспитателя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6897189" y="4193177"/>
            <a:ext cx="125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Медсестра</a:t>
            </a:r>
            <a:endParaRPr lang="ru-RU" dirty="0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>
            <a:off x="2481943" y="1397726"/>
            <a:ext cx="444137" cy="261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142309" y="2103120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2129246" y="3762103"/>
            <a:ext cx="13063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485017" y="3422469"/>
            <a:ext cx="13063" cy="627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6805749" y="4663440"/>
            <a:ext cx="26125" cy="783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hape 83"/>
          <p:cNvCxnSpPr>
            <a:endCxn id="69" idx="3"/>
          </p:cNvCxnSpPr>
          <p:nvPr/>
        </p:nvCxnSpPr>
        <p:spPr>
          <a:xfrm rot="5400000" flipH="1" flipV="1">
            <a:off x="7164978" y="4125687"/>
            <a:ext cx="2399210" cy="374469"/>
          </a:xfrm>
          <a:prstGeom prst="bentConnector4">
            <a:avLst>
              <a:gd name="adj1" fmla="val 44102"/>
              <a:gd name="adj2" fmla="val 1610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hape 86"/>
          <p:cNvCxnSpPr>
            <a:stCxn id="41" idx="3"/>
          </p:cNvCxnSpPr>
          <p:nvPr/>
        </p:nvCxnSpPr>
        <p:spPr>
          <a:xfrm flipV="1">
            <a:off x="8138159" y="2142309"/>
            <a:ext cx="627018" cy="354874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Соединительная линия уступом 88"/>
          <p:cNvCxnSpPr>
            <a:stCxn id="41" idx="3"/>
            <a:endCxn id="18" idx="3"/>
          </p:cNvCxnSpPr>
          <p:nvPr/>
        </p:nvCxnSpPr>
        <p:spPr>
          <a:xfrm flipV="1">
            <a:off x="8138159" y="1587137"/>
            <a:ext cx="478973" cy="4103916"/>
          </a:xfrm>
          <a:prstGeom prst="bentConnector3">
            <a:avLst>
              <a:gd name="adj1" fmla="val 1477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ная линия уступом 90"/>
          <p:cNvCxnSpPr/>
          <p:nvPr/>
        </p:nvCxnSpPr>
        <p:spPr>
          <a:xfrm rot="16200000" flipH="1">
            <a:off x="6374672" y="3108961"/>
            <a:ext cx="4872450" cy="9144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hape 95"/>
          <p:cNvCxnSpPr>
            <a:endCxn id="9" idx="3"/>
          </p:cNvCxnSpPr>
          <p:nvPr/>
        </p:nvCxnSpPr>
        <p:spPr>
          <a:xfrm rot="16200000" flipV="1">
            <a:off x="3954781" y="3171009"/>
            <a:ext cx="3977639" cy="44413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hape 97"/>
          <p:cNvCxnSpPr>
            <a:endCxn id="70" idx="3"/>
          </p:cNvCxnSpPr>
          <p:nvPr/>
        </p:nvCxnSpPr>
        <p:spPr>
          <a:xfrm rot="16200000" flipV="1">
            <a:off x="4088675" y="3304903"/>
            <a:ext cx="3614056" cy="5399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Соединительная линия уступом 99"/>
          <p:cNvCxnSpPr>
            <a:stCxn id="42" idx="1"/>
            <a:endCxn id="9" idx="1"/>
          </p:cNvCxnSpPr>
          <p:nvPr/>
        </p:nvCxnSpPr>
        <p:spPr>
          <a:xfrm rot="10800000" flipH="1">
            <a:off x="1580606" y="1404259"/>
            <a:ext cx="1410788" cy="4256315"/>
          </a:xfrm>
          <a:prstGeom prst="bentConnector3">
            <a:avLst>
              <a:gd name="adj1" fmla="val -1620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Соединительная линия уступом 101"/>
          <p:cNvCxnSpPr>
            <a:stCxn id="48" idx="1"/>
            <a:endCxn id="10" idx="1"/>
          </p:cNvCxnSpPr>
          <p:nvPr/>
        </p:nvCxnSpPr>
        <p:spPr>
          <a:xfrm rot="10800000" flipH="1">
            <a:off x="1293224" y="1412575"/>
            <a:ext cx="1724296" cy="3195208"/>
          </a:xfrm>
          <a:prstGeom prst="bentConnector3">
            <a:avLst>
              <a:gd name="adj1" fmla="val -132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Соединительная линия уступом 103"/>
          <p:cNvCxnSpPr>
            <a:stCxn id="15" idx="1"/>
            <a:endCxn id="10" idx="1"/>
          </p:cNvCxnSpPr>
          <p:nvPr/>
        </p:nvCxnSpPr>
        <p:spPr>
          <a:xfrm rot="10800000" flipH="1">
            <a:off x="513806" y="1412575"/>
            <a:ext cx="2503713" cy="1781294"/>
          </a:xfrm>
          <a:prstGeom prst="bentConnector3">
            <a:avLst>
              <a:gd name="adj1" fmla="val -91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Соединительная линия уступом 105"/>
          <p:cNvCxnSpPr>
            <a:stCxn id="67" idx="1"/>
          </p:cNvCxnSpPr>
          <p:nvPr/>
        </p:nvCxnSpPr>
        <p:spPr>
          <a:xfrm rot="10800000" flipH="1">
            <a:off x="509451" y="1371601"/>
            <a:ext cx="6426926" cy="1820203"/>
          </a:xfrm>
          <a:prstGeom prst="bentConnector3">
            <a:avLst>
              <a:gd name="adj1" fmla="val -355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Соединительная линия уступом 107"/>
          <p:cNvCxnSpPr>
            <a:stCxn id="14" idx="1"/>
          </p:cNvCxnSpPr>
          <p:nvPr/>
        </p:nvCxnSpPr>
        <p:spPr>
          <a:xfrm rot="10800000" flipH="1">
            <a:off x="518160" y="1397727"/>
            <a:ext cx="2407920" cy="977537"/>
          </a:xfrm>
          <a:prstGeom prst="bentConnector3">
            <a:avLst>
              <a:gd name="adj1" fmla="val -949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Соединительная линия уступом 109"/>
          <p:cNvCxnSpPr>
            <a:stCxn id="11" idx="1"/>
            <a:endCxn id="10" idx="1"/>
          </p:cNvCxnSpPr>
          <p:nvPr/>
        </p:nvCxnSpPr>
        <p:spPr>
          <a:xfrm rot="10800000" flipH="1">
            <a:off x="509452" y="1412576"/>
            <a:ext cx="2508068" cy="496779"/>
          </a:xfrm>
          <a:prstGeom prst="bentConnector3">
            <a:avLst>
              <a:gd name="adj1" fmla="val -91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Соединительная линия уступом 111"/>
          <p:cNvCxnSpPr>
            <a:stCxn id="15" idx="1"/>
            <a:endCxn id="70" idx="1"/>
          </p:cNvCxnSpPr>
          <p:nvPr/>
        </p:nvCxnSpPr>
        <p:spPr>
          <a:xfrm rot="10800000" flipH="1">
            <a:off x="513807" y="1767841"/>
            <a:ext cx="2843348" cy="1426028"/>
          </a:xfrm>
          <a:prstGeom prst="bentConnector3">
            <a:avLst>
              <a:gd name="adj1" fmla="val -80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hape 115"/>
          <p:cNvCxnSpPr>
            <a:stCxn id="40" idx="3"/>
          </p:cNvCxnSpPr>
          <p:nvPr/>
        </p:nvCxnSpPr>
        <p:spPr>
          <a:xfrm flipH="1" flipV="1">
            <a:off x="5695406" y="1750423"/>
            <a:ext cx="2577738" cy="2612573"/>
          </a:xfrm>
          <a:prstGeom prst="bentConnector4">
            <a:avLst>
              <a:gd name="adj1" fmla="val -8868"/>
              <a:gd name="adj2" fmla="val 554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Соединительная линия уступом 117"/>
          <p:cNvCxnSpPr>
            <a:stCxn id="18" idx="1"/>
            <a:endCxn id="70" idx="3"/>
          </p:cNvCxnSpPr>
          <p:nvPr/>
        </p:nvCxnSpPr>
        <p:spPr>
          <a:xfrm rot="10800000" flipV="1">
            <a:off x="5625738" y="1587137"/>
            <a:ext cx="740229" cy="18070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Соединительная линия уступом 119"/>
          <p:cNvCxnSpPr/>
          <p:nvPr/>
        </p:nvCxnSpPr>
        <p:spPr>
          <a:xfrm>
            <a:off x="5917474" y="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stCxn id="72" idx="2"/>
          </p:cNvCxnSpPr>
          <p:nvPr/>
        </p:nvCxnSpPr>
        <p:spPr>
          <a:xfrm flipH="1">
            <a:off x="4376057" y="1923812"/>
            <a:ext cx="1" cy="910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Соединительная линия уступом 123"/>
          <p:cNvCxnSpPr/>
          <p:nvPr/>
        </p:nvCxnSpPr>
        <p:spPr>
          <a:xfrm>
            <a:off x="2377440" y="1763486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Соединительная линия уступом 125"/>
          <p:cNvCxnSpPr>
            <a:stCxn id="14" idx="3"/>
          </p:cNvCxnSpPr>
          <p:nvPr/>
        </p:nvCxnSpPr>
        <p:spPr>
          <a:xfrm flipV="1">
            <a:off x="2769326" y="1946366"/>
            <a:ext cx="1058091" cy="42889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hape 127"/>
          <p:cNvCxnSpPr>
            <a:stCxn id="15" idx="3"/>
          </p:cNvCxnSpPr>
          <p:nvPr/>
        </p:nvCxnSpPr>
        <p:spPr>
          <a:xfrm flipV="1">
            <a:off x="2782389" y="1933303"/>
            <a:ext cx="822960" cy="126056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Соединительная линия уступом 129"/>
          <p:cNvCxnSpPr/>
          <p:nvPr/>
        </p:nvCxnSpPr>
        <p:spPr>
          <a:xfrm rot="5400000" flipH="1" flipV="1">
            <a:off x="1665514" y="2828109"/>
            <a:ext cx="2651760" cy="18288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Соединительная линия уступом 131"/>
          <p:cNvCxnSpPr/>
          <p:nvPr/>
        </p:nvCxnSpPr>
        <p:spPr>
          <a:xfrm flipV="1">
            <a:off x="3148149" y="3892731"/>
            <a:ext cx="653142" cy="54864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Соединительная линия уступом 133"/>
          <p:cNvCxnSpPr>
            <a:stCxn id="15" idx="3"/>
          </p:cNvCxnSpPr>
          <p:nvPr/>
        </p:nvCxnSpPr>
        <p:spPr>
          <a:xfrm flipV="1">
            <a:off x="2782389" y="3174274"/>
            <a:ext cx="992777" cy="1959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Соединительная линия уступом 135"/>
          <p:cNvCxnSpPr/>
          <p:nvPr/>
        </p:nvCxnSpPr>
        <p:spPr>
          <a:xfrm rot="5400000" flipH="1" flipV="1">
            <a:off x="3259183" y="4839788"/>
            <a:ext cx="548640" cy="48332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Соединительная линия уступом 137"/>
          <p:cNvCxnSpPr>
            <a:stCxn id="69" idx="1"/>
          </p:cNvCxnSpPr>
          <p:nvPr/>
        </p:nvCxnSpPr>
        <p:spPr>
          <a:xfrm rot="10800000" flipV="1">
            <a:off x="5538652" y="3113316"/>
            <a:ext cx="1110343" cy="1785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Соединительная линия уступом 139"/>
          <p:cNvCxnSpPr>
            <a:stCxn id="40" idx="1"/>
          </p:cNvCxnSpPr>
          <p:nvPr/>
        </p:nvCxnSpPr>
        <p:spPr>
          <a:xfrm rot="10800000">
            <a:off x="5643154" y="4088674"/>
            <a:ext cx="727166" cy="27432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Соединительная линия уступом 141"/>
          <p:cNvCxnSpPr/>
          <p:nvPr/>
        </p:nvCxnSpPr>
        <p:spPr>
          <a:xfrm rot="16200000" flipV="1">
            <a:off x="5571309" y="4944292"/>
            <a:ext cx="496389" cy="40494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hape 144"/>
          <p:cNvCxnSpPr>
            <a:stCxn id="11" idx="3"/>
          </p:cNvCxnSpPr>
          <p:nvPr/>
        </p:nvCxnSpPr>
        <p:spPr>
          <a:xfrm>
            <a:off x="2760618" y="1909354"/>
            <a:ext cx="1014548" cy="172212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Соединительная линия уступом 147"/>
          <p:cNvCxnSpPr/>
          <p:nvPr/>
        </p:nvCxnSpPr>
        <p:spPr>
          <a:xfrm rot="10800000" flipV="1">
            <a:off x="5342710" y="2194560"/>
            <a:ext cx="1149531" cy="88827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Соединительная линия уступом 149"/>
          <p:cNvCxnSpPr/>
          <p:nvPr/>
        </p:nvCxnSpPr>
        <p:spPr>
          <a:xfrm>
            <a:off x="3122023" y="2677886"/>
            <a:ext cx="653143" cy="36576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Соединительная линия уступом 151"/>
          <p:cNvCxnSpPr/>
          <p:nvPr/>
        </p:nvCxnSpPr>
        <p:spPr>
          <a:xfrm rot="16200000" flipH="1">
            <a:off x="2664823" y="2116182"/>
            <a:ext cx="1998617" cy="84908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Соединительная линия уступом 153"/>
          <p:cNvCxnSpPr/>
          <p:nvPr/>
        </p:nvCxnSpPr>
        <p:spPr>
          <a:xfrm rot="5400000">
            <a:off x="5146766" y="2116183"/>
            <a:ext cx="1606732" cy="77070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Соединительная линия уступом 155"/>
          <p:cNvCxnSpPr>
            <a:stCxn id="41" idx="1"/>
          </p:cNvCxnSpPr>
          <p:nvPr/>
        </p:nvCxnSpPr>
        <p:spPr>
          <a:xfrm rot="10800000" flipV="1">
            <a:off x="3592286" y="5691053"/>
            <a:ext cx="2133598" cy="20029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Соединительная линия уступом 157"/>
          <p:cNvCxnSpPr/>
          <p:nvPr/>
        </p:nvCxnSpPr>
        <p:spPr>
          <a:xfrm rot="5400000" flipH="1" flipV="1">
            <a:off x="287383" y="1371600"/>
            <a:ext cx="26126" cy="12700"/>
          </a:xfrm>
          <a:prstGeom prst="bentConnector3">
            <a:avLst>
              <a:gd name="adj1" fmla="val -151998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"/>
            <a:ext cx="7886700" cy="185492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Инклюзия (от английского слова      </a:t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6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inclusion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включение)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45919" y="1214844"/>
            <a:ext cx="6903857" cy="4874805"/>
          </a:xfrm>
        </p:spPr>
        <p:txBody>
          <a:bodyPr>
            <a:normAutofit/>
          </a:bodyPr>
          <a:lstStyle/>
          <a:p>
            <a:r>
              <a:rPr lang="ru-RU" dirty="0" smtClean="0"/>
              <a:t>это возможность для всех учащихся в полном объеме участвовать в жизни коллектива детского сада. Цель такой (инклюзивной) школы – дать всем воспитанникам возможность наиболее полноценной социальной жизни, самого активного участия в коллективе, местном сообществе, тем самым, обеспечивая наиболее полное взаимодействие и заботу друг о друге, как членах сообщества.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0133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Медсестра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3851" y="796834"/>
            <a:ext cx="7091497" cy="3370217"/>
          </a:xfrm>
        </p:spPr>
        <p:txBody>
          <a:bodyPr>
            <a:normAutofit fontScale="85000" lnSpcReduction="10000"/>
          </a:bodyPr>
          <a:lstStyle/>
          <a:p>
            <a:pPr lvl="0" algn="just">
              <a:lnSpc>
                <a:spcPct val="110000"/>
              </a:lnSpc>
              <a:buFont typeface="+mj-lt"/>
              <a:buAutoNum type="arabicPeriod"/>
            </a:pP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Проводит лечебно-профилактические и оздоровительные мероприятия.</a:t>
            </a:r>
            <a:endParaRPr lang="ru-RU" sz="2600" dirty="0" smtClean="0">
              <a:ea typeface="Times New Roman"/>
              <a:cs typeface="Times New Roman"/>
            </a:endParaRPr>
          </a:p>
          <a:p>
            <a:pPr lvl="0" algn="just">
              <a:lnSpc>
                <a:spcPct val="110000"/>
              </a:lnSpc>
              <a:buFont typeface="+mj-lt"/>
              <a:buAutoNum type="arabicPeriod"/>
            </a:pP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Контролирует соблюдение требований </a:t>
            </a:r>
            <a:r>
              <a:rPr lang="ru-RU" sz="2600" dirty="0" err="1" smtClean="0">
                <a:latin typeface="Times New Roman"/>
                <a:ea typeface="Times New Roman"/>
                <a:cs typeface="Times New Roman"/>
              </a:rPr>
              <a:t>СанПиН</a:t>
            </a: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600" dirty="0" smtClean="0">
              <a:ea typeface="Times New Roman"/>
              <a:cs typeface="Times New Roman"/>
            </a:endParaRPr>
          </a:p>
          <a:p>
            <a:pPr lvl="0" algn="just">
              <a:lnSpc>
                <a:spcPct val="110000"/>
              </a:lnSpc>
              <a:buFont typeface="+mj-lt"/>
              <a:buAutoNum type="arabicPeriod"/>
            </a:pP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Осуществляет контроль режима и качества питания.</a:t>
            </a:r>
            <a:endParaRPr lang="ru-RU" sz="2600" dirty="0" smtClean="0">
              <a:ea typeface="Times New Roman"/>
              <a:cs typeface="Times New Roman"/>
            </a:endParaRPr>
          </a:p>
          <a:p>
            <a:pPr lvl="0" algn="just">
              <a:lnSpc>
                <a:spcPct val="110000"/>
              </a:lnSpc>
              <a:buFont typeface="+mj-lt"/>
              <a:buAutoNum type="arabicPeriod"/>
            </a:pP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Проводит оценку физического развития детей по данным антропометрическим показателей.</a:t>
            </a:r>
            <a:endParaRPr lang="ru-RU" sz="2600" dirty="0" smtClean="0">
              <a:ea typeface="Times New Roman"/>
              <a:cs typeface="Times New Roman"/>
            </a:endParaRPr>
          </a:p>
          <a:p>
            <a:pPr lvl="0" algn="just">
              <a:lnSpc>
                <a:spcPct val="110000"/>
              </a:lnSpc>
              <a:buFont typeface="+mj-lt"/>
              <a:buAutoNum type="arabicPeriod"/>
            </a:pP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Проводит оценку состояния здоровья детей посредством регулярных осмотров.</a:t>
            </a:r>
            <a:endParaRPr lang="ru-RU" sz="2600" dirty="0" smtClean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8194" name="Picture 2" descr="ÐÐ°ÑÑÐ¸Ð½ÐºÐ¸ Ð¿Ð¾ Ð·Ð°Ð¿ÑÐ¾ÑÑ ÐºÐ°ÑÑÐ¸Ð½ÐºÐ¸ Ð¼ÐµÐ´ÑÐµÑÑÑÐ°Ð° Ð´ÐµÑÑÐºÐ¾Ð³Ð¾ ÑÐ°Ð´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6558" y="3827417"/>
            <a:ext cx="222885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9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724" y="-156754"/>
            <a:ext cx="7886700" cy="105809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Родители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32857" y="561703"/>
            <a:ext cx="7169876" cy="561526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1.Создают в семье  условия, благоприятные для гармоничного развития детей, имеющие отклонения в физическом и психическом развитии.</a:t>
            </a:r>
            <a:endParaRPr lang="ru-RU" sz="2400" dirty="0" smtClean="0">
              <a:ea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Times New Roman"/>
                <a:ea typeface="Times New Roman"/>
              </a:rPr>
              <a:t>2.Проводят целенаправленные и систематические работы по преодолению расстройств.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ÐÐ°ÑÑÐ¸Ð½ÐºÐ¸ Ð¿Ð¾ Ð·Ð°Ð¿ÑÐ¾ÑÑ ÐºÐ°ÑÑÐ¸Ð½ÐºÐ¸ Ð¿ÐµÐ´Ð°Ð³Ð¾Ð³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8752" y="3265714"/>
            <a:ext cx="4286250" cy="359228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Помощник воспитателя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(младший воспитатель)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300" y="1329237"/>
            <a:ext cx="7886700" cy="435133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1.Является образцом правильной речи.</a:t>
            </a:r>
            <a:endParaRPr lang="ru-RU" sz="2400" dirty="0" smtClean="0">
              <a:ea typeface="Times New Roman"/>
              <a:cs typeface="Times New Roman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2.Следит за правильной речью детей в процессе  режимных моментов.</a:t>
            </a:r>
            <a:endParaRPr lang="ru-RU" sz="2400" dirty="0" smtClean="0">
              <a:ea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3. Оказывает помощь в реализации индивидуального дифференцированного подхода к дошкольнику, имеющего проблемы в развитии.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6146" name="Picture 2" descr="ÐÐ°ÑÑÐ¸Ð½ÐºÐ¸ Ð¿Ð¾ Ð·Ð°Ð¿ÑÐ¾ÑÑ ÐºÐ°ÑÑÐ¸Ð½ÐºÐ¸ Ð¿ÐµÐ´Ð°Ð³Ð¾Ð³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320086"/>
            <a:ext cx="8572500" cy="23526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4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Коллектив МБДОУ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9166" y="2638697"/>
            <a:ext cx="7026184" cy="353826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1.Обеспечивает дошкольникам с ОВЗ комфортные условий развития, воспитания и обучения, создает среду психолого-педагогической и речевой поддержки;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2. Проводит профилактику и коррекцию недостатков развития у детей с ОВЗ.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3. Повышает психолого-педагогической культуру и воспитательную компетентность родителей, побуждает их к сознательной деятельности по общему и речевому развитию дошкольников в семье.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Обеспечивает равные стартовые возможности для обучения детей в МБДОУ  по ООП ДО.</a:t>
            </a:r>
          </a:p>
          <a:p>
            <a:endParaRPr lang="ru-RU" b="1" dirty="0"/>
          </a:p>
        </p:txBody>
      </p:sp>
      <p:pic>
        <p:nvPicPr>
          <p:cNvPr id="27652" name="Picture 4" descr="ÐÐ°ÑÑÐ¸Ð½ÐºÐ¸ Ð¿Ð¾ Ð·Ð°Ð¿ÑÐ¾ÑÑ ÐºÐ°ÑÑÐ¸Ð½ÐºÐ¸ Ð¿ÐµÐ´Ð°Ð³Ð¾Ð³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103" y="0"/>
            <a:ext cx="3095897" cy="265008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5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5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5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ÐÐ°ÑÑÐ¸Ð½ÐºÐ¸ Ð¿Ð¾ Ð·Ð°Ð¿ÑÐ¾ÑÑ ÐºÐ°ÑÑÐ¸Ð½ÐºÐ¸ Ð¿ÐµÐ´Ð°Ð³Ð¾Ð³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ÐÐ°ÑÑÐ¸Ð½ÐºÐ¸ Ð¿Ð¾ Ð·Ð°Ð¿ÑÐ¾ÑÑ ÐºÐ°ÑÑÐ¸Ð½ÐºÐ¸ Ð¿ÐµÐ´Ð°Ð³Ð¾Ð³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ÐÐ°ÑÑÐ¸Ð½ÐºÐ¸ Ð¿Ð¾ Ð·Ð°Ð¿ÑÐ¾ÑÑ ÐºÐ°ÑÑÐ¸Ð½ÐºÐ¸ Ð¿ÐµÐ´Ð°Ð³Ð¾Ð³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ÐÐ°ÑÑÐ¸Ð½ÐºÐ¸ Ð¿Ð¾ Ð·Ð°Ð¿ÑÐ¾ÑÑ ÐºÐ°ÑÑÐ¸Ð½ÐºÐ¸ Ð¿ÐµÐ´Ð°Ð³Ð¾Ð³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ÐÐ°ÑÑÐ¸Ð½ÐºÐ¸ Ð¿Ð¾ Ð·Ð°Ð¿ÑÐ¾ÑÑ ÐºÐ°ÑÑÐ¸Ð½ÐºÐ¸ Ð¿ÐµÐ´Ð°Ð³Ð¾Ð³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ÐÐ°ÑÑÐ¸Ð½ÐºÐ¸ Ð¿Ð¾ Ð·Ð°Ð¿ÑÐ¾ÑÑ ÐºÐ°ÑÑÐ¸Ð½ÐºÐ¸ Ð¿ÐµÐ´Ð°Ð³Ð¾Ð³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ÐÐ°ÑÑÐ¸Ð½ÐºÐ¸ Ð¿Ð¾ Ð·Ð°Ð¿ÑÐ¾ÑÑ ÐºÐ°ÑÑÐ¸Ð½ÐºÐ¸ Ð¿ÐµÐ´Ð°Ð³Ð¾Ð³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6" name="AutoShape 16" descr="ÐÐ°ÑÑÐ¸Ð½ÐºÐ¸ Ð¿Ð¾ Ð·Ð°Ð¿ÑÐ¾ÑÑ ÐºÐ°ÑÑÐ¸Ð½ÐºÐ¸ Ð¿ÐµÐ´Ð°Ð³Ð¾Ð³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8" name="AutoShape 18" descr="ÐÐ°ÑÑÐ¸Ð½ÐºÐ¸ Ð¿Ð¾ Ð·Ð°Ð¿ÑÐ¾ÑÑ ÐºÐ°ÑÑÐ¸Ð½ÐºÐ¸ Ð¿ÐµÐ´Ð°Ð³Ð¾Ð³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0" name="AutoShape 20" descr="data:image/jpeg;base64,/9j/4AAQSkZJRgABAQAAAQABAAD/2wCEAAkGBxISEhIREBIVFhUQEBUQFQ8QFRUPFRAVFhEXFhUVFhUYHSggGBooHRUVITEhJSkrLi4uFx8zODMtNygtLisBCgoKDg0OGxAQGjclHyYtLS0rNi0uMi8vNS81LzEtLi0rLS8vLS0vLS0tLSsuLS8tLS0tLS0tLS0tLS8rLi01Lf/AABEIAMgA+wMBIgACEQEDEQH/xAAbAAEAAgMBAQAAAAAAAAAAAAAAAwQCBQYBB//EADoQAAIBAgQEBAQEBAYDAQAAAAABAgMRBBIhMQVBUWETInGRBjKBoUJSscEU0fDxIyRicoLhFUOyB//EABoBAQADAQEBAAAAAAAAAAAAAAADBAUCAQb/xAArEQEAAgIBAwIFAwUAAAAAAAAAAQIDEQQSITEFQRMiUWGBMnHRkbHh8PH/2gAMAwEAAhEDEQA/APuIAAAAAAAAAAAAAAAAMak7K7IJYhAWQQ4aupJ9nZkwAAhr11FpddQJgVJ4pLUswldJrmrgZAAAAAAAAAAAAAAAAAAAAAAAAAAAAAAAAgxtJzhKMd7XXqndHH4ji7hJwmnGS0cXv/2dhiK1tL2dt+hzmMyXu3fnfcDY/D9VZLzdpTlez5LZL1/mbk4LF493io/mT07a/sd14scuZtKNs2ZuyS63PBmc98Q4q2WpC7y3Ukum6a+/ubbiNdKjUmnf/Ddmtb3WljjcFjbxUZa209tALGC4hKvJQpK7e75RXVvkjsqNPLGMfypK/ojnOH5LpxdmtuR0NCrmXdbnolAAAAAAAAAAAAAAAAAAAAAACnxDEZMr5NtfW39wLUpWPYu+qNTPHq25LwbEZ8/RNe7Wv7AbIAAAABznxHO02r7wX7nKUcTamnKWy1b0Or+J8TGE46JylB+V8knv9/scSsErttt+ZtX2jd3slyK2bk0x9vdHbJFWE8ZJzjKntF/iXzXW615aet+2tqrjatSKjObcY7R2S16GMaBmqZmZeTbJ2nwgtkmyNYurGOWM2o3vl3V+tvqV8Li3DSo923ntaKu3pu7ctS46ZHKgj3DyrY+3s9rkmqy613TSe81qu2v7HZ/Dk21P/iv/AKOCwlBU6kai/C35Pwu6ttyep3vw1WjKEpK13LWK3iraXXuaeHkUyeJ7p63izcgAsOwAAYua2PUzS4fiF9W9XqT/AMbqrb3S+4G0AAAAAAAAAAAAACDG0Izg4z2fNaOPRp9Sc1XFOIKGa6do72TfK4HL4rC1lJxhNON9JNNO3+3/ALNtw+t4MLZn1fd82zX1eKxlrHmUa+KbOtDtuDcQ8aGbmnb6cmXzg/hvj9GjBSqVFacVdLVq2zstSSXx+nVVqT8LZtv/ABH/AKklovTX1RLi42TL3pCO+WlP1S7c8ciChiY1IxnCSlGSupLZogx/EKdGOarNRV7K+rb6JLVkMVmZ1Ed3e4iNtN8ZcIqVlCtRfmoxl5NnJOz0fXTbmchh+Ixa8/la9bM7nCcdoV7wpz8zT8sk4t6cr7nzPi0LOTXcp8vgzNtzGp+6G1Yv3rKxGpiMTOUcLFtQ3alGnZdXKTXsXOGwrrNGurOLSWsZX66xbTRrOF4pUla11LV9TeYfExn8r+j0fsZuevR8kR+UV412Z2PJfp01KXEOI5fJSWabdtFm16Jc2UqWLrUqmWvfo4tqVrq622Iq4rTG9PIrMxtlHH1K01Toxd5PKkvmu3bVvRH0H4Q4RUw1OaqyTnUmptRbllsrWbe7ORXEacGqimrxeZPd3Wq0PoVCreMX1SfujR4MUnc67wmxRC4mZJlWpXjFOU5KMYq7lJqKXq2crxr47pwvHDLxJbeJK8aa9FvL7LuX7Xivldw8fJmnVI27U0k+L5pzinbK7Lv3NLw349pThlrLw6lrJ702+qf4fR+5q6OLTqVFGSeVR1Tvvm/kItFo3BkwXxW6bxpdx1GqpuVKzUndxelm97djd/DuDb/xKsk5R2praPdvn+xqKOO6m24dxCEnaN7romeopdEDCjPNFPqZnrwAAAAAAAAAAEdaplXq7GHjKxHxSDdN23i013e1vuaB8VS0bs1uno19AKnxdThCLrpWaazZV813ZO3W7RwuK4pOekfKn7v+R0HxVxPPTyJO0383Lyu9k+uxy0YmtweJW9eu/wCFLk55rPTV625Nylq5Nyb6tu7fuyWKPEjNI2a1iI7M+ZbXgnHauGuoWcJaunO7V+qtsyvx/j0qslUrcvLGEFpHm93v37FRHlSmpK0kmnyZz8GnV1xHzfV11210zPZL8OcRcsVQUF+O75u2V3fZF/iuBk82m97FngnE6FFZXRhTurOrTja6/wBfO31+hucVhc20ml2s/wBUYPqHxJyRN400uL0xX5Zcpw6m7WlTvyta6f15FqvwfS9N2f5JPRekjdwwqirJGXhmZfFW/wCqE81ifLWYTBeBHNHzVHvLay5qPT9zU8Ro1KklZWu7uT+51Phkc8Gpeq5o6ilYjpiOz2IiI002A4Cpzj4jeS+qWl+1zscZx+hQajUnZ2+WKcml1dtjmeLcUWHtTi71JRzJytaKbavbm9HocxObk3KTbbd23q2+5XtauPtSGrwPTPix137V+3mW4/8A0LjsZVqMYyzU3QVVWejcpzV7dfLbtqc9RxEZ7ezNjQxUMqhWoU60E24xqq0qd98k1rG/NFKeGpKblRpunFq3hucqqj1tKWvvcivMW7+7Z4+PJh1j18se/wDvuxlEywuMqUvkel23F7NtJO/svYMwaOYtMd4T5cVckatG4dRwLHxxFSNN3i3rJdlvZn0fByjCKjFJJclofG+DYp0q0JpN65WkrtqWmi5vY+gUuLJaN2a3T0aLmK/VD5nn8b4F4iPEurjXV0uuhYNBwmu6k1L8K1T/ADO3I31yVRegAAAAAAAAACHG080JJb5dPVar7nMOEKjTkk/VXsdXJnM8Whkqtrafm+vP76/UDOfCYVIOE1eLVrbW6NdGfOeLYF0K06Td8j0l+aLV0/Zn0DD8VtLJZ3yt35aNL9zkPjma8WlUbt4l6V+sl5or1s5exoenZppk6JntP91XlY+qvV7w08SLGKq8saMXKU5ZbR1eu39ySmSd3t3PoJjcahmROpQVuAcQox8WVKTjHzSjGcajS53im37En8VC2bMrWvpq/Y3fwnxZuv4Sm3GUJOzel42asn2uey+BoupKXjNU3JyVOMbSSbvlUr2t3sZscucF5pknf0W/g/ErFqw0GBwVbGScaatBfNN/LH16y7f3Po6p2SW9klfrZbmWEw0KUFTpxUYx2iv1fV9zNmTyeVOe37LuLDGOFaUDBwLTieeGU8mWmPXXOt/VNETPhWUDOMSTKEiR4534m+G5YlqrTnacYZMk/lkk291qnq+v0OLxUK+Hlkrwkr7ZtVL/AGyWjPqeKrZKc5/khKftFv8AY+e4jGTq+ac3K+ur0Xotl9CtnisNz0u2W8TG+0f1QphlWs605ONCE55FeTpwc7dnZGGFxmbyz0adumvR9GV+mdbbMZqTbp33WmRykSMipJSq0qTetaooJLezfmf0V39DyI3OjJeKRNp8Povwj8ORp0o15q9SrFSV/wD1xktEu9t39DZYjBQveSTa5tXManE/DhotrJJetkQTxLlqzQrWKxqHx+bLbLeb2bbhDzTfSEfu9F9rm6TKHDqWSEVzau/V/wBW+hcizpEmB4j0AAAAAAHjZ6YSYGE2aX4gh5Yy/K2vdf8ARuJsocSjmhJdr+2oHK4jS01rl+6e5Fi4YfFUpQqRUotPfeEuUk94yXUnpbTg+T09H/TKOBwsc1RNbNS521Vnp/xETocYqlSlenUV3FtKb0zJO1+5awXCa+I1+WP556L6R5/1qdlUwcJWzRi8rurpOz6osQRoz6jfoiseVWOLXq2p8D4JSw/mV5VGrOpLkuaiuX69zd+JpforlWJt+E8PU1mntyjtf1M/Ja19zM91mtYr2hUoYqE/lkn22fsSNF/FfD2GlG3hKPSULxku91+5QlSyeW7dklme77vufJX42f020ZqzuPE/5XYtXLHSJHpjcxqSsm0rtJtLrpsZnJ5WTk36rz/EJqUisahm43I1bk790cn4OMxHms1GWqzyyRt2jvb6HXcEwNowhJ3yRSbWl2fSek4+Ri3GSZ6ddo/hVzTWfHlXxdBVITpydlUhKDa3Skmnb3Pn0/g7FRk4xcJR/PmyK3Vx3X3PtcaMErZVb0RpeK4ZR80dua6ehsWpFvJh5N8O+lz/AAPhyw1GNJO7u5Sltmk9/pay+hrviP4fhiLzhaNVL5uVTtP+e/qb2TI5M96Y1pxGa8X64nu+YydWnJ0pQedPKovV3e1rbnT/AAjw2NFVK1eKdebccz1dKKdssel+dv0R0E6MW1JxTlFNKTSbSe9nyI6uHjbM18qbutHojimKKztZ5POvmrFfH1R/xSqvLH5Yu7fVrkjZYWF5xj1av6Gt4VTUIXfJXf6s2nw9Ft53u7y9+XsSqLposmgyCmTwAmiZGETMAAAAAA8MJMyZhICGbK1YsTK1UDl5xy1bdU19U7/zKrllqf7lb630/c2PFKLU4yS0zJ36J6P9Wa/iEHdW3uBbg7kiiVsNe6T5q5fhADCMDeYKtkWR6OKs0apRtr01Jqr8RKSdpW33v2aA21bGKxpa2IzSfbQrzpVnu0l1V2xUoOCT5de/czPV+qeNMVjfjf2jztNg1190ymZZirGoSKZ8bpfTZiTD4nK/UpyqFlYJuN5LfZdO/qa/pds989dbmI+s9ojx/wAQZorFZbP+OXUp1qvivInyu30sa6eDmvxu3dXfuSqoqcXbd7t7t9z65RQSRGydxI5QAgbIMTV8rXXT3JcRFpNlKdKWZX2uBYqaUn3tH3dv0ubzg0LR9l7f3NPWpyl4cYq/mzP6LT9ToMDTyxSA2NIngV6ZYgBNEzRhEzQAAAAAB4zCSMzGSAgmiCcS1NEbiBr6+Hvua2tw7W6f2N9KJFKAGnpYW2vPqyZUy5OkRuAEGUrfI7LZ6l6USnjVs/UC3hqyejLlanFwd9mjnpVGloe4LGTlBZnd6p8tm0JjYqwlq10didM088ZKniHCsrU6rvSqra9lmhLo73a7ejttqs4wjmk7Lr19Op8NysE4cs0mP2aOO3VG0mGac4p7ZtfpqdDWrxSOL4TWqVZut8tJZqcIfinK6vNvklZpLu+xZ4nWd4K7u5bJ8kne/wBj6b0rjziw/NHeZ3+PZUz26rNpicTcr0o53ry1+vIrJl3ArRvuaaFNkPfCJoxJIwAqSwyZD/42+za7bm1UCSMAKOHwSj37mwpwMowJoxA8hEmgjGMSWKAyiZniR6AAAAAADw9AEbRhJErRg0BC0YNE7Rg0BXlEilEstEcogVZopY1afU2E0UsWtH/XMDUYarmcoveFvqns/sytDNCq1F+WSbs+qMqOleS602/aUf5szxWkov1/QCHiWH8aKi9LSUlLR2afL7+5AsDKVozfljpvy7dC8pGaZWzcTHmtFrx4d1vNY1DDD0MkVCLslotCKlQ/xZybbtZK+tvKv3uWcxjQ3k+/7IsuEGJrWnGmuazN9r2X7+xucEvL9Tn7XxMu0Ir9X+50WDWiAuQRNGJjTiTxiB5GJIonsYmaQBRM0gkZpAexRnFHiRkB6AAAAAAAAAAPDxoyAEbRhJErRi0BDJEckTyiRyiBVmijjIaM2kolarTA5Jv/ADEO8ZL7X/Yy4m7JNcmbfFYHXMlqijVpZmk09He1gKWGnctKJNTwmt7W0skTqgBq68mtESYC+W73uy7LCu90u1upHHDy5Rer7Aaqi/8AMVfWK9fJE6jBU7JEOEwNtXu9WbOlTAyhEmijyMSRIAkZxQSM4oAkZpBIyAHoAAAAAAAAAAAAAAAMWjIARtGLiS2PGgK8okcoFpxMXAClKmRSoXNg6Zi6YGu/hx4Bf8M88MCkqJkqRbyDIBXjTJYxJFAyUQMEiRI9UTJIDxIzSCRkkB6kenh6AAAAAAAAAAAAAAAAAAAAAAeAADywyngAZTzKAB5kGQABkPcoAHuU9seADJHo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8" descr="Progress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7807" y="527911"/>
            <a:ext cx="5476581" cy="567694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53143" y="235131"/>
            <a:ext cx="7968343" cy="287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инклюзивного образования в МБДОУ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49680" y="692331"/>
            <a:ext cx="7471954" cy="404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Городской </a:t>
            </a:r>
            <a:r>
              <a:rPr lang="ru-RU" dirty="0" err="1" smtClean="0">
                <a:solidFill>
                  <a:schemeClr val="tx1"/>
                </a:solidFill>
              </a:rPr>
              <a:t>психолого-медико-педагогический</a:t>
            </a:r>
            <a:r>
              <a:rPr lang="ru-RU" dirty="0" smtClean="0">
                <a:solidFill>
                  <a:schemeClr val="tx1"/>
                </a:solidFill>
              </a:rPr>
              <a:t> консилиум (ГПМПК)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91394" y="1254036"/>
            <a:ext cx="2730137" cy="300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17520" y="1227909"/>
            <a:ext cx="2677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Администрация МБДОУ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9452" y="1706879"/>
            <a:ext cx="2251166" cy="404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8160" y="2172788"/>
            <a:ext cx="2251166" cy="404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Учитель-дефектолог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3807" y="2651760"/>
            <a:ext cx="2268582" cy="108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31429" y="1989907"/>
            <a:ext cx="2155372" cy="740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65966" y="1384662"/>
            <a:ext cx="2251166" cy="404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Педагог- психолог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775166" y="2751908"/>
            <a:ext cx="1828799" cy="2917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9" name="Picture 2" descr="ÐÐ°ÑÑÐ¸Ð½ÐºÐ¸ Ð¿Ð¾ Ð·Ð°Ð¿ÑÐ¾ÑÑ ÑÐ¸ÑÑÐ½Ð¾Ðº ÑÐµÐ±ÐµÐ½Ð¾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839140" y="2886891"/>
            <a:ext cx="1642903" cy="2341610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600892" y="1737360"/>
            <a:ext cx="213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- логопед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6557555" y="2024744"/>
            <a:ext cx="219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Музыкальный руководитель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509451" y="2730138"/>
            <a:ext cx="2246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Инструктор по</a:t>
            </a:r>
          </a:p>
          <a:p>
            <a:r>
              <a:rPr lang="ru-RU" dirty="0" smtClean="0"/>
              <a:t> физической культуре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6648994" y="2830288"/>
            <a:ext cx="1902824" cy="566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357155" y="1602378"/>
            <a:ext cx="2268582" cy="330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383281" y="1554480"/>
            <a:ext cx="198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ПМПК МБДОУ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6714309" y="2821577"/>
            <a:ext cx="167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Воспитатели</a:t>
            </a:r>
            <a:endParaRPr lang="ru-RU" dirty="0"/>
          </a:p>
        </p:txBody>
      </p:sp>
      <p:cxnSp>
        <p:nvCxnSpPr>
          <p:cNvPr id="77" name="Прямая соединительная линия 76"/>
          <p:cNvCxnSpPr>
            <a:endCxn id="72" idx="0"/>
          </p:cNvCxnSpPr>
          <p:nvPr/>
        </p:nvCxnSpPr>
        <p:spPr>
          <a:xfrm>
            <a:off x="4310742" y="1515291"/>
            <a:ext cx="65316" cy="39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1828800" y="2586446"/>
            <a:ext cx="0" cy="78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18" idx="2"/>
          </p:cNvCxnSpPr>
          <p:nvPr/>
        </p:nvCxnSpPr>
        <p:spPr>
          <a:xfrm flipH="1">
            <a:off x="7485017" y="1789611"/>
            <a:ext cx="6532" cy="169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endCxn id="73" idx="0"/>
          </p:cNvCxnSpPr>
          <p:nvPr/>
        </p:nvCxnSpPr>
        <p:spPr>
          <a:xfrm>
            <a:off x="7445829" y="2743200"/>
            <a:ext cx="104503" cy="78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6370320" y="4079968"/>
            <a:ext cx="1902824" cy="566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25884" y="5408025"/>
            <a:ext cx="2412275" cy="566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Родители(законные представители)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580606" y="5377545"/>
            <a:ext cx="1902824" cy="566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Коллектив МБДОУ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62743" y="4262848"/>
            <a:ext cx="1902824" cy="566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44983" y="5029200"/>
            <a:ext cx="1658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Ребенок с ОВЗ </a:t>
            </a:r>
          </a:p>
          <a:p>
            <a:r>
              <a:rPr lang="ru-RU" dirty="0" smtClean="0"/>
              <a:t>(ТНР, ЗПР, РАС)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1293224" y="4284617"/>
            <a:ext cx="186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Помощник воспитателя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6897189" y="4193177"/>
            <a:ext cx="125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Медсестра</a:t>
            </a:r>
            <a:endParaRPr lang="ru-RU" dirty="0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>
            <a:off x="2481943" y="1397726"/>
            <a:ext cx="444137" cy="261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142309" y="2103120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2129246" y="3762103"/>
            <a:ext cx="13063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485017" y="3422469"/>
            <a:ext cx="13063" cy="627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6805749" y="4663440"/>
            <a:ext cx="26125" cy="783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hape 83"/>
          <p:cNvCxnSpPr>
            <a:endCxn id="69" idx="3"/>
          </p:cNvCxnSpPr>
          <p:nvPr/>
        </p:nvCxnSpPr>
        <p:spPr>
          <a:xfrm rot="5400000" flipH="1" flipV="1">
            <a:off x="7164978" y="4125687"/>
            <a:ext cx="2399210" cy="374469"/>
          </a:xfrm>
          <a:prstGeom prst="bentConnector4">
            <a:avLst>
              <a:gd name="adj1" fmla="val 44102"/>
              <a:gd name="adj2" fmla="val 1610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hape 86"/>
          <p:cNvCxnSpPr>
            <a:stCxn id="41" idx="3"/>
          </p:cNvCxnSpPr>
          <p:nvPr/>
        </p:nvCxnSpPr>
        <p:spPr>
          <a:xfrm flipV="1">
            <a:off x="8138159" y="2142309"/>
            <a:ext cx="627018" cy="354874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Соединительная линия уступом 88"/>
          <p:cNvCxnSpPr>
            <a:stCxn id="41" idx="3"/>
            <a:endCxn id="18" idx="3"/>
          </p:cNvCxnSpPr>
          <p:nvPr/>
        </p:nvCxnSpPr>
        <p:spPr>
          <a:xfrm flipV="1">
            <a:off x="8138159" y="1587137"/>
            <a:ext cx="478973" cy="4103916"/>
          </a:xfrm>
          <a:prstGeom prst="bentConnector3">
            <a:avLst>
              <a:gd name="adj1" fmla="val 1477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ная линия уступом 90"/>
          <p:cNvCxnSpPr/>
          <p:nvPr/>
        </p:nvCxnSpPr>
        <p:spPr>
          <a:xfrm rot="16200000" flipH="1">
            <a:off x="6374672" y="3108961"/>
            <a:ext cx="4872450" cy="9144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hape 95"/>
          <p:cNvCxnSpPr>
            <a:endCxn id="9" idx="3"/>
          </p:cNvCxnSpPr>
          <p:nvPr/>
        </p:nvCxnSpPr>
        <p:spPr>
          <a:xfrm rot="16200000" flipV="1">
            <a:off x="3954781" y="3171009"/>
            <a:ext cx="3977639" cy="44413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hape 97"/>
          <p:cNvCxnSpPr>
            <a:endCxn id="70" idx="3"/>
          </p:cNvCxnSpPr>
          <p:nvPr/>
        </p:nvCxnSpPr>
        <p:spPr>
          <a:xfrm rot="16200000" flipV="1">
            <a:off x="4088675" y="3304903"/>
            <a:ext cx="3614056" cy="5399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Соединительная линия уступом 99"/>
          <p:cNvCxnSpPr>
            <a:stCxn id="42" idx="1"/>
            <a:endCxn id="9" idx="1"/>
          </p:cNvCxnSpPr>
          <p:nvPr/>
        </p:nvCxnSpPr>
        <p:spPr>
          <a:xfrm rot="10800000" flipH="1">
            <a:off x="1580606" y="1404259"/>
            <a:ext cx="1410788" cy="4256315"/>
          </a:xfrm>
          <a:prstGeom prst="bentConnector3">
            <a:avLst>
              <a:gd name="adj1" fmla="val -1620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Соединительная линия уступом 101"/>
          <p:cNvCxnSpPr>
            <a:stCxn id="48" idx="1"/>
            <a:endCxn id="10" idx="1"/>
          </p:cNvCxnSpPr>
          <p:nvPr/>
        </p:nvCxnSpPr>
        <p:spPr>
          <a:xfrm rot="10800000" flipH="1">
            <a:off x="1293224" y="1412575"/>
            <a:ext cx="1724296" cy="3195208"/>
          </a:xfrm>
          <a:prstGeom prst="bentConnector3">
            <a:avLst>
              <a:gd name="adj1" fmla="val -132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Соединительная линия уступом 103"/>
          <p:cNvCxnSpPr>
            <a:stCxn id="15" idx="1"/>
            <a:endCxn id="10" idx="1"/>
          </p:cNvCxnSpPr>
          <p:nvPr/>
        </p:nvCxnSpPr>
        <p:spPr>
          <a:xfrm rot="10800000" flipH="1">
            <a:off x="513806" y="1412575"/>
            <a:ext cx="2503713" cy="1781294"/>
          </a:xfrm>
          <a:prstGeom prst="bentConnector3">
            <a:avLst>
              <a:gd name="adj1" fmla="val -91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Соединительная линия уступом 105"/>
          <p:cNvCxnSpPr>
            <a:stCxn id="67" idx="1"/>
          </p:cNvCxnSpPr>
          <p:nvPr/>
        </p:nvCxnSpPr>
        <p:spPr>
          <a:xfrm rot="10800000" flipH="1">
            <a:off x="509451" y="1371601"/>
            <a:ext cx="6426926" cy="1820203"/>
          </a:xfrm>
          <a:prstGeom prst="bentConnector3">
            <a:avLst>
              <a:gd name="adj1" fmla="val -355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Соединительная линия уступом 107"/>
          <p:cNvCxnSpPr>
            <a:stCxn id="14" idx="1"/>
          </p:cNvCxnSpPr>
          <p:nvPr/>
        </p:nvCxnSpPr>
        <p:spPr>
          <a:xfrm rot="10800000" flipH="1">
            <a:off x="518160" y="1397727"/>
            <a:ext cx="2407920" cy="977537"/>
          </a:xfrm>
          <a:prstGeom prst="bentConnector3">
            <a:avLst>
              <a:gd name="adj1" fmla="val -949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Соединительная линия уступом 109"/>
          <p:cNvCxnSpPr>
            <a:stCxn id="11" idx="1"/>
            <a:endCxn id="10" idx="1"/>
          </p:cNvCxnSpPr>
          <p:nvPr/>
        </p:nvCxnSpPr>
        <p:spPr>
          <a:xfrm rot="10800000" flipH="1">
            <a:off x="509452" y="1412576"/>
            <a:ext cx="2508068" cy="496779"/>
          </a:xfrm>
          <a:prstGeom prst="bentConnector3">
            <a:avLst>
              <a:gd name="adj1" fmla="val -91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Соединительная линия уступом 111"/>
          <p:cNvCxnSpPr>
            <a:stCxn id="15" idx="1"/>
            <a:endCxn id="70" idx="1"/>
          </p:cNvCxnSpPr>
          <p:nvPr/>
        </p:nvCxnSpPr>
        <p:spPr>
          <a:xfrm rot="10800000" flipH="1">
            <a:off x="513807" y="1767841"/>
            <a:ext cx="2843348" cy="1426028"/>
          </a:xfrm>
          <a:prstGeom prst="bentConnector3">
            <a:avLst>
              <a:gd name="adj1" fmla="val -80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hape 115"/>
          <p:cNvCxnSpPr>
            <a:stCxn id="40" idx="3"/>
          </p:cNvCxnSpPr>
          <p:nvPr/>
        </p:nvCxnSpPr>
        <p:spPr>
          <a:xfrm flipH="1" flipV="1">
            <a:off x="5695406" y="1750423"/>
            <a:ext cx="2577738" cy="2612573"/>
          </a:xfrm>
          <a:prstGeom prst="bentConnector4">
            <a:avLst>
              <a:gd name="adj1" fmla="val -8868"/>
              <a:gd name="adj2" fmla="val 554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stCxn id="72" idx="2"/>
          </p:cNvCxnSpPr>
          <p:nvPr/>
        </p:nvCxnSpPr>
        <p:spPr>
          <a:xfrm flipH="1">
            <a:off x="4376057" y="1923812"/>
            <a:ext cx="1" cy="910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Соединительная линия уступом 123"/>
          <p:cNvCxnSpPr/>
          <p:nvPr/>
        </p:nvCxnSpPr>
        <p:spPr>
          <a:xfrm>
            <a:off x="2377440" y="1763486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Соединительная линия уступом 125"/>
          <p:cNvCxnSpPr>
            <a:stCxn id="14" idx="3"/>
          </p:cNvCxnSpPr>
          <p:nvPr/>
        </p:nvCxnSpPr>
        <p:spPr>
          <a:xfrm flipV="1">
            <a:off x="2769326" y="1946366"/>
            <a:ext cx="1058091" cy="42889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hape 127"/>
          <p:cNvCxnSpPr>
            <a:stCxn id="15" idx="3"/>
          </p:cNvCxnSpPr>
          <p:nvPr/>
        </p:nvCxnSpPr>
        <p:spPr>
          <a:xfrm flipV="1">
            <a:off x="2782389" y="1933303"/>
            <a:ext cx="822960" cy="126056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Соединительная линия уступом 129"/>
          <p:cNvCxnSpPr/>
          <p:nvPr/>
        </p:nvCxnSpPr>
        <p:spPr>
          <a:xfrm rot="5400000" flipH="1" flipV="1">
            <a:off x="1665514" y="2828109"/>
            <a:ext cx="2651760" cy="18288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Соединительная линия уступом 131"/>
          <p:cNvCxnSpPr/>
          <p:nvPr/>
        </p:nvCxnSpPr>
        <p:spPr>
          <a:xfrm flipV="1">
            <a:off x="3148149" y="3892731"/>
            <a:ext cx="653142" cy="54864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Соединительная линия уступом 133"/>
          <p:cNvCxnSpPr>
            <a:stCxn id="15" idx="3"/>
          </p:cNvCxnSpPr>
          <p:nvPr/>
        </p:nvCxnSpPr>
        <p:spPr>
          <a:xfrm flipV="1">
            <a:off x="2782389" y="3174274"/>
            <a:ext cx="992777" cy="1959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Соединительная линия уступом 135"/>
          <p:cNvCxnSpPr/>
          <p:nvPr/>
        </p:nvCxnSpPr>
        <p:spPr>
          <a:xfrm rot="5400000" flipH="1" flipV="1">
            <a:off x="3259183" y="4839788"/>
            <a:ext cx="548640" cy="48332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Соединительная линия уступом 137"/>
          <p:cNvCxnSpPr>
            <a:stCxn id="69" idx="1"/>
          </p:cNvCxnSpPr>
          <p:nvPr/>
        </p:nvCxnSpPr>
        <p:spPr>
          <a:xfrm rot="10800000" flipV="1">
            <a:off x="5538652" y="3113316"/>
            <a:ext cx="1110343" cy="1785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Соединительная линия уступом 139"/>
          <p:cNvCxnSpPr>
            <a:stCxn id="40" idx="1"/>
          </p:cNvCxnSpPr>
          <p:nvPr/>
        </p:nvCxnSpPr>
        <p:spPr>
          <a:xfrm rot="10800000">
            <a:off x="5643154" y="4088674"/>
            <a:ext cx="727166" cy="27432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Соединительная линия уступом 141"/>
          <p:cNvCxnSpPr/>
          <p:nvPr/>
        </p:nvCxnSpPr>
        <p:spPr>
          <a:xfrm rot="16200000" flipV="1">
            <a:off x="5571309" y="4944292"/>
            <a:ext cx="496389" cy="40494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hape 144"/>
          <p:cNvCxnSpPr>
            <a:stCxn id="11" idx="3"/>
          </p:cNvCxnSpPr>
          <p:nvPr/>
        </p:nvCxnSpPr>
        <p:spPr>
          <a:xfrm>
            <a:off x="2760618" y="1909354"/>
            <a:ext cx="1014548" cy="172212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Соединительная линия уступом 147"/>
          <p:cNvCxnSpPr/>
          <p:nvPr/>
        </p:nvCxnSpPr>
        <p:spPr>
          <a:xfrm rot="10800000" flipV="1">
            <a:off x="5342710" y="2194560"/>
            <a:ext cx="1149531" cy="88827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Соединительная линия уступом 149"/>
          <p:cNvCxnSpPr/>
          <p:nvPr/>
        </p:nvCxnSpPr>
        <p:spPr>
          <a:xfrm>
            <a:off x="3122023" y="2677886"/>
            <a:ext cx="653143" cy="36576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Соединительная линия уступом 151"/>
          <p:cNvCxnSpPr/>
          <p:nvPr/>
        </p:nvCxnSpPr>
        <p:spPr>
          <a:xfrm rot="16200000" flipH="1">
            <a:off x="2664823" y="2116182"/>
            <a:ext cx="1998617" cy="84908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Соединительная линия уступом 153"/>
          <p:cNvCxnSpPr/>
          <p:nvPr/>
        </p:nvCxnSpPr>
        <p:spPr>
          <a:xfrm rot="5400000">
            <a:off x="5146766" y="2116183"/>
            <a:ext cx="1606732" cy="77070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Соединительная линия уступом 155"/>
          <p:cNvCxnSpPr>
            <a:stCxn id="41" idx="1"/>
          </p:cNvCxnSpPr>
          <p:nvPr/>
        </p:nvCxnSpPr>
        <p:spPr>
          <a:xfrm rot="10800000" flipV="1">
            <a:off x="3592286" y="5691053"/>
            <a:ext cx="2133598" cy="20029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4689566" y="1097280"/>
            <a:ext cx="0" cy="1436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Соединительная линия уступом 87"/>
          <p:cNvCxnSpPr>
            <a:stCxn id="67" idx="1"/>
          </p:cNvCxnSpPr>
          <p:nvPr/>
        </p:nvCxnSpPr>
        <p:spPr>
          <a:xfrm rot="10800000" flipH="1" flipV="1">
            <a:off x="509450" y="3191803"/>
            <a:ext cx="6191795" cy="2699546"/>
          </a:xfrm>
          <a:prstGeom prst="bentConnector3">
            <a:avLst>
              <a:gd name="adj1" fmla="val -369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оединительная линия уступом 93"/>
          <p:cNvCxnSpPr>
            <a:stCxn id="18" idx="1"/>
            <a:endCxn id="70" idx="3"/>
          </p:cNvCxnSpPr>
          <p:nvPr/>
        </p:nvCxnSpPr>
        <p:spPr>
          <a:xfrm rot="10800000" flipV="1">
            <a:off x="5625738" y="1587137"/>
            <a:ext cx="740229" cy="18070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Соединительная линия уступом 96"/>
          <p:cNvCxnSpPr/>
          <p:nvPr/>
        </p:nvCxnSpPr>
        <p:spPr>
          <a:xfrm rot="10800000" flipV="1">
            <a:off x="2795452" y="1763485"/>
            <a:ext cx="3579223" cy="30044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Соединительная линия уступом 100"/>
          <p:cNvCxnSpPr>
            <a:stCxn id="18" idx="1"/>
          </p:cNvCxnSpPr>
          <p:nvPr/>
        </p:nvCxnSpPr>
        <p:spPr>
          <a:xfrm rot="10800000" flipV="1">
            <a:off x="2808514" y="1587136"/>
            <a:ext cx="3557452" cy="11299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6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8720" y="3487783"/>
            <a:ext cx="7326629" cy="268917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 </a:t>
            </a:r>
            <a:r>
              <a:rPr lang="ru-RU" dirty="0" smtClean="0"/>
              <a:t> </a:t>
            </a:r>
            <a:r>
              <a:rPr lang="ru-RU" dirty="0" smtClean="0"/>
              <a:t>27.02. </a:t>
            </a:r>
            <a:r>
              <a:rPr lang="ru-RU" dirty="0" smtClean="0"/>
              <a:t>театр</a:t>
            </a:r>
            <a:r>
              <a:rPr lang="ru-RU" dirty="0" smtClean="0"/>
              <a:t> «Однажды» 130</a:t>
            </a:r>
            <a:endParaRPr lang="ru-RU" dirty="0" smtClean="0"/>
          </a:p>
          <a:p>
            <a:r>
              <a:rPr lang="ru-RU" dirty="0" smtClean="0"/>
              <a:t>    </a:t>
            </a:r>
            <a:r>
              <a:rPr lang="ru-RU" dirty="0" smtClean="0"/>
              <a:t>12.03</a:t>
            </a:r>
            <a:r>
              <a:rPr lang="ru-RU" dirty="0" smtClean="0"/>
              <a:t>. Педсовет в рамках сетевого    </a:t>
            </a:r>
            <a:r>
              <a:rPr lang="ru-RU" dirty="0" smtClean="0"/>
              <a:t>  </a:t>
            </a:r>
            <a:r>
              <a:rPr lang="ru-RU" dirty="0" smtClean="0"/>
              <a:t>взаимодействия   «Игры </a:t>
            </a:r>
            <a:r>
              <a:rPr lang="ru-RU" dirty="0" err="1" smtClean="0"/>
              <a:t>Воскобовича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Акция «Раздельный сбор в д.с»</a:t>
            </a:r>
          </a:p>
          <a:p>
            <a:r>
              <a:rPr lang="ru-RU" dirty="0" smtClean="0"/>
              <a:t>Литература по региональному компоненту</a:t>
            </a:r>
          </a:p>
          <a:p>
            <a:r>
              <a:rPr lang="ru-RU" dirty="0" smtClean="0"/>
              <a:t>Фестиваль «</a:t>
            </a:r>
            <a:r>
              <a:rPr lang="ru-RU" dirty="0" err="1" smtClean="0"/>
              <a:t>Экодетство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Проведение Дня безопасности на водных объектах</a:t>
            </a:r>
          </a:p>
          <a:p>
            <a:r>
              <a:rPr lang="ru-RU" dirty="0" smtClean="0"/>
              <a:t>Проведение зарядки </a:t>
            </a:r>
          </a:p>
          <a:p>
            <a:endParaRPr lang="ru-RU" dirty="0"/>
          </a:p>
        </p:txBody>
      </p:sp>
      <p:pic>
        <p:nvPicPr>
          <p:cNvPr id="4098" name="Picture 2" descr="ÐÐ°ÑÑÐ¸Ð½ÐºÐ¸ Ð¿Ð¾ Ð·Ð°Ð¿ÑÐ¾ÑÑ ÐºÐ°ÑÑÐ¸Ð½ÐºÐ¸ Ð¸Ð½ÑÐ¾ÑÐ¼Ð°Ñ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0"/>
            <a:ext cx="6096000" cy="33432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ÐÐ°ÑÑÐ¸Ð½ÐºÐ¸ Ð¿Ð¾ Ð·Ð°Ð¿ÑÐ¾ÑÑ ÐºÐ°ÑÑÐ¸Ð½ÐºÐ¸ Ð¿ÐµÐ´Ð°Ð³Ð¾Ð³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ÐÐ°ÑÑÐ¸Ð½ÐºÐ¸ Ð¿Ð¾ Ð·Ð°Ð¿ÑÐ¾ÑÑ ÐºÐ°ÑÑÐ¸Ð½ÐºÐ¸ Ð¿ÐµÐ´Ð°Ð³Ð¾Ð³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data:image/jpeg;base64,/9j/4AAQSkZJRgABAQAAAQABAAD/2wCEAAkGBxISEhIREBIVFhUQEBUQFQ8QFRUPFRAVFhEXFhUVFhUYHSggGBooHRUVITEhJSkrLi4uFx8zODMtNygtLisBCgoKDg0OGxAQGjclHyYtLS0rNi0uMi8vNS81LzEtLi0rLS8vLS0vLS0tLSsuLS8tLS0tLS0tLS0tLS8rLi01Lf/AABEIAMgA+wMBIgACEQEDEQH/xAAbAAEAAgMBAQAAAAAAAAAAAAAAAwQCBQYBB//EADoQAAIBAgQEBAQEBAYDAQAAAAABAgMRBBIhMQVBUWETInGRBjKBoUJSscEU0fDxIyRicoLhFUOyB//EABoBAQADAQEBAAAAAAAAAAAAAAADBAUCAQb/xAArEQEAAgIBAwIFAwUAAAAAAAAAAQIDEQQSITEFQRMiUWGBMnHRkbHh8PH/2gAMAwEAAhEDEQA/APuIAAAAAAAAAAAAAAAAMak7K7IJYhAWQQ4aupJ9nZkwAAhr11FpddQJgVJ4pLUswldJrmrgZAAAAAAAAAAAAAAAAAAAAAAAAAAAAAAAAgxtJzhKMd7XXqndHH4ji7hJwmnGS0cXv/2dhiK1tL2dt+hzmMyXu3fnfcDY/D9VZLzdpTlez5LZL1/mbk4LF493io/mT07a/sd14scuZtKNs2ZuyS63PBmc98Q4q2WpC7y3Ukum6a+/ubbiNdKjUmnf/Ddmtb3WljjcFjbxUZa209tALGC4hKvJQpK7e75RXVvkjsqNPLGMfypK/ojnOH5LpxdmtuR0NCrmXdbnolAAAAAAAAAAAAAAAAAAAAAACnxDEZMr5NtfW39wLUpWPYu+qNTPHq25LwbEZ8/RNe7Wv7AbIAAAABznxHO02r7wX7nKUcTamnKWy1b0Or+J8TGE46JylB+V8knv9/scSsErttt+ZtX2jd3slyK2bk0x9vdHbJFWE8ZJzjKntF/iXzXW615aet+2tqrjatSKjObcY7R2S16GMaBmqZmZeTbJ2nwgtkmyNYurGOWM2o3vl3V+tvqV8Li3DSo923ntaKu3pu7ctS46ZHKgj3DyrY+3s9rkmqy613TSe81qu2v7HZ/Dk21P/iv/AKOCwlBU6kai/C35Pwu6ttyep3vw1WjKEpK13LWK3iraXXuaeHkUyeJ7p63izcgAsOwAAYua2PUzS4fiF9W9XqT/AMbqrb3S+4G0AAAAAAAAAAAAACDG0Izg4z2fNaOPRp9Sc1XFOIKGa6do72TfK4HL4rC1lJxhNON9JNNO3+3/ALNtw+t4MLZn1fd82zX1eKxlrHmUa+KbOtDtuDcQ8aGbmnb6cmXzg/hvj9GjBSqVFacVdLVq2zstSSXx+nVVqT8LZtv/ABH/AKklovTX1RLi42TL3pCO+WlP1S7c8ciChiY1IxnCSlGSupLZogx/EKdGOarNRV7K+rb6JLVkMVmZ1Ed3e4iNtN8ZcIqVlCtRfmoxl5NnJOz0fXTbmchh+Ixa8/la9bM7nCcdoV7wpz8zT8sk4t6cr7nzPi0LOTXcp8vgzNtzGp+6G1Yv3rKxGpiMTOUcLFtQ3alGnZdXKTXsXOGwrrNGurOLSWsZX66xbTRrOF4pUla11LV9TeYfExn8r+j0fsZuevR8kR+UV412Z2PJfp01KXEOI5fJSWabdtFm16Jc2UqWLrUqmWvfo4tqVrq622Iq4rTG9PIrMxtlHH1K01Toxd5PKkvmu3bVvRH0H4Q4RUw1OaqyTnUmptRbllsrWbe7ORXEacGqimrxeZPd3Wq0PoVCreMX1SfujR4MUnc67wmxRC4mZJlWpXjFOU5KMYq7lJqKXq2crxr47pwvHDLxJbeJK8aa9FvL7LuX7Xivldw8fJmnVI27U0k+L5pzinbK7Lv3NLw349pThlrLw6lrJ702+qf4fR+5q6OLTqVFGSeVR1Tvvm/kItFo3BkwXxW6bxpdx1GqpuVKzUndxelm97djd/DuDb/xKsk5R2praPdvn+xqKOO6m24dxCEnaN7romeopdEDCjPNFPqZnrwAAAAAAAAAAEdaplXq7GHjKxHxSDdN23i013e1vuaB8VS0bs1uno19AKnxdThCLrpWaazZV813ZO3W7RwuK4pOekfKn7v+R0HxVxPPTyJO0383Lyu9k+uxy0YmtweJW9eu/wCFLk55rPTV625Nylq5Nyb6tu7fuyWKPEjNI2a1iI7M+ZbXgnHauGuoWcJaunO7V+qtsyvx/j0qslUrcvLGEFpHm93v37FRHlSmpK0kmnyZz8GnV1xHzfV11210zPZL8OcRcsVQUF+O75u2V3fZF/iuBk82m97FngnE6FFZXRhTurOrTja6/wBfO31+hucVhc20ml2s/wBUYPqHxJyRN400uL0xX5Zcpw6m7WlTvyta6f15FqvwfS9N2f5JPRekjdwwqirJGXhmZfFW/wCqE81ifLWYTBeBHNHzVHvLay5qPT9zU8Ro1KklZWu7uT+51Phkc8Gpeq5o6ilYjpiOz2IiI002A4Cpzj4jeS+qWl+1zscZx+hQajUnZ2+WKcml1dtjmeLcUWHtTi71JRzJytaKbavbm9HocxObk3KTbbd23q2+5XtauPtSGrwPTPix137V+3mW4/8A0LjsZVqMYyzU3QVVWejcpzV7dfLbtqc9RxEZ7ezNjQxUMqhWoU60E24xqq0qd98k1rG/NFKeGpKblRpunFq3hucqqj1tKWvvcivMW7+7Z4+PJh1j18se/wDvuxlEywuMqUvkel23F7NtJO/svYMwaOYtMd4T5cVckatG4dRwLHxxFSNN3i3rJdlvZn0fByjCKjFJJclofG+DYp0q0JpN65WkrtqWmi5vY+gUuLJaN2a3T0aLmK/VD5nn8b4F4iPEurjXV0uuhYNBwmu6k1L8K1T/ADO3I31yVRegAAAAAAAAACHG080JJb5dPVar7nMOEKjTkk/VXsdXJnM8Whkqtrafm+vP76/UDOfCYVIOE1eLVrbW6NdGfOeLYF0K06Td8j0l+aLV0/Zn0DD8VtLJZ3yt35aNL9zkPjma8WlUbt4l6V+sl5or1s5exoenZppk6JntP91XlY+qvV7w08SLGKq8saMXKU5ZbR1eu39ySmSd3t3PoJjcahmROpQVuAcQox8WVKTjHzSjGcajS53im37En8VC2bMrWvpq/Y3fwnxZuv4Sm3GUJOzel42asn2uey+BoupKXjNU3JyVOMbSSbvlUr2t3sZscucF5pknf0W/g/ErFqw0GBwVbGScaatBfNN/LH16y7f3Po6p2SW9klfrZbmWEw0KUFTpxUYx2iv1fV9zNmTyeVOe37LuLDGOFaUDBwLTieeGU8mWmPXXOt/VNETPhWUDOMSTKEiR4534m+G5YlqrTnacYZMk/lkk291qnq+v0OLxUK+Hlkrwkr7ZtVL/AGyWjPqeKrZKc5/khKftFv8AY+e4jGTq+ac3K+ur0Xotl9CtnisNz0u2W8TG+0f1QphlWs605ONCE55FeTpwc7dnZGGFxmbyz0adumvR9GV+mdbbMZqTbp33WmRykSMipJSq0qTetaooJLezfmf0V39DyI3OjJeKRNp8Povwj8ORp0o15q9SrFSV/wD1xktEu9t39DZYjBQveSTa5tXManE/DhotrJJetkQTxLlqzQrWKxqHx+bLbLeb2bbhDzTfSEfu9F9rm6TKHDqWSEVzau/V/wBW+hcizpEmB4j0AAAAAAHjZ6YSYGE2aX4gh5Yy/K2vdf8ARuJsocSjmhJdr+2oHK4jS01rl+6e5Fi4YfFUpQqRUotPfeEuUk94yXUnpbTg+T09H/TKOBwsc1RNbNS521Vnp/xETocYqlSlenUV3FtKb0zJO1+5awXCa+I1+WP556L6R5/1qdlUwcJWzRi8rurpOz6osQRoz6jfoiseVWOLXq2p8D4JSw/mV5VGrOpLkuaiuX69zd+JpforlWJt+E8PU1mntyjtf1M/Ja19zM91mtYr2hUoYqE/lkn22fsSNF/FfD2GlG3hKPSULxku91+5QlSyeW7dklme77vufJX42f020ZqzuPE/5XYtXLHSJHpjcxqSsm0rtJtLrpsZnJ5WTk36rz/EJqUisahm43I1bk790cn4OMxHms1GWqzyyRt2jvb6HXcEwNowhJ3yRSbWl2fSek4+Ri3GSZ6ddo/hVzTWfHlXxdBVITpydlUhKDa3Skmnb3Pn0/g7FRk4xcJR/PmyK3Vx3X3PtcaMErZVb0RpeK4ZR80dua6ehsWpFvJh5N8O+lz/AAPhyw1GNJO7u5Sltmk9/pay+hrviP4fhiLzhaNVL5uVTtP+e/qb2TI5M96Y1pxGa8X64nu+YydWnJ0pQedPKovV3e1rbnT/AAjw2NFVK1eKdebccz1dKKdssel+dv0R0E6MW1JxTlFNKTSbSe9nyI6uHjbM18qbutHojimKKztZ5POvmrFfH1R/xSqvLH5Yu7fVrkjZYWF5xj1av6Gt4VTUIXfJXf6s2nw9Ft53u7y9+XsSqLposmgyCmTwAmiZGETMAAAAAA8MJMyZhICGbK1YsTK1UDl5xy1bdU19U7/zKrllqf7lb630/c2PFKLU4yS0zJ36J6P9Wa/iEHdW3uBbg7kiiVsNe6T5q5fhADCMDeYKtkWR6OKs0apRtr01Jqr8RKSdpW33v2aA21bGKxpa2IzSfbQrzpVnu0l1V2xUoOCT5de/czPV+qeNMVjfjf2jztNg1190ymZZirGoSKZ8bpfTZiTD4nK/UpyqFlYJuN5LfZdO/qa/pds989dbmI+s9ojx/wAQZorFZbP+OXUp1qvivInyu30sa6eDmvxu3dXfuSqoqcXbd7t7t9z65RQSRGydxI5QAgbIMTV8rXXT3JcRFpNlKdKWZX2uBYqaUn3tH3dv0ubzg0LR9l7f3NPWpyl4cYq/mzP6LT9ToMDTyxSA2NIngV6ZYgBNEzRhEzQAAAAAB4zCSMzGSAgmiCcS1NEbiBr6+Hvua2tw7W6f2N9KJFKAGnpYW2vPqyZUy5OkRuAEGUrfI7LZ6l6USnjVs/UC3hqyejLlanFwd9mjnpVGloe4LGTlBZnd6p8tm0JjYqwlq10didM088ZKniHCsrU6rvSqra9lmhLo73a7ejttqs4wjmk7Lr19Op8NysE4cs0mP2aOO3VG0mGac4p7ZtfpqdDWrxSOL4TWqVZut8tJZqcIfinK6vNvklZpLu+xZ4nWd4K7u5bJ8kne/wBj6b0rjziw/NHeZ3+PZUz26rNpicTcr0o53ry1+vIrJl3ArRvuaaFNkPfCJoxJIwAqSwyZD/42+za7bm1UCSMAKOHwSj37mwpwMowJoxA8hEmgjGMSWKAyiZniR6AAAAAADw9AEbRhJErRg0BC0YNE7Rg0BXlEilEstEcogVZopY1afU2E0UsWtH/XMDUYarmcoveFvqns/sytDNCq1F+WSbs+qMqOleS602/aUf5szxWkov1/QCHiWH8aKi9LSUlLR2afL7+5AsDKVozfljpvy7dC8pGaZWzcTHmtFrx4d1vNY1DDD0MkVCLslotCKlQ/xZybbtZK+tvKv3uWcxjQ3k+/7IsuEGJrWnGmuazN9r2X7+xucEvL9Tn7XxMu0Ir9X+50WDWiAuQRNGJjTiTxiB5GJIonsYmaQBRM0gkZpAexRnFHiRkB6AAAAAAAAAAPDxoyAEbRhJErRi0BDJEckTyiRyiBVmijjIaM2kolarTA5Jv/ADEO8ZL7X/Yy4m7JNcmbfFYHXMlqijVpZmk09He1gKWGnctKJNTwmt7W0skTqgBq68mtESYC+W73uy7LCu90u1upHHDy5Rer7Aaqi/8AMVfWK9fJE6jBU7JEOEwNtXu9WbOlTAyhEmijyMSRIAkZxQSM4oAkZpBIyAHoAAAAAAAAAAAAAAAMWjIARtGLiS2PGgK8okcoFpxMXAClKmRSoXNg6Zi6YGu/hx4Bf8M88MCkqJkqRbyDIBXjTJYxJFAyUQMEiRI9UTJIDxIzSCRkkB6kenh6AAAAAAAAAAAAAAAAAAAAAAeAADywyngAZTzKAB5kGQABkPcoAHuU9seADJHo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ÐÐ°ÑÑÐ¸Ð½ÐºÐ¸ Ð¿Ð¾ Ð·Ð°Ð¿ÑÐ¾ÑÑ Ð±Ð»Ð°Ð³Ð¾Ð´Ð°ÑÐ¸Ð¼ Ð·Ð° Ð²Ð½Ð¸Ð¼Ð°Ð½Ð¸Ðµ ÐºÐ°ÑÑÐ¸Ð½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1715" y="0"/>
            <a:ext cx="7402284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851" y="215153"/>
            <a:ext cx="7720149" cy="611841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Инклюзивное </a:t>
            </a:r>
            <a:b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образование в</a:t>
            </a:r>
            <a:b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 дошкольной </a:t>
            </a:r>
            <a:b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организации </a:t>
            </a:r>
            <a:b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направлено на обеспечение коррекции нарушений развития различных категорий детей с ограниченными возможностями здоровья, оказание им квалифицированной помощи в освоении Программы дошкольного образования, их разностороннее развитие с </a:t>
            </a:r>
            <a:r>
              <a:rPr lang="ru-RU" sz="28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учѐтом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возрастных и индивидуальных особенностей и особых образовательных потребностей, социальной адаптации.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ÐÐ°ÑÑÐ¸Ð½ÐºÐ¸ Ð¿Ð¾ Ð·Ð°Ð¿ÑÐ¾ÑÑ ÐºÐ°ÑÑÐ¸Ð½ÐºÐ¸ Ð¿ÐµÐ´Ð°Ð³Ð¾Ð³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0740" y="0"/>
            <a:ext cx="5343260" cy="280851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28" y="1567542"/>
            <a:ext cx="6270172" cy="52904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Нормативные документы: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Основная задача в  развитии  инклюзивного образования сформулирована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Д.А. Медведевым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«Мы просто обязаны   создать нормальную систему образования для инвалидов,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чтобы дети могли обучаться среди сверстников в обычных общеобразовательных школах, и с раннего возраста не чувствовали себя изолированными от общества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7099" y="-9326057"/>
            <a:ext cx="8020957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Нормативные документы:</a:t>
            </a:r>
            <a:b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Основная задача в  развитии  инклюзивного образования сформулирована Д.А. Медведевым </a:t>
            </a:r>
            <a:b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«Мы просто обязаны   создать нормальную систему образования для инвалидов, </a:t>
            </a:r>
            <a:b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чтобы дети могли обучаться среди сверстников в обычных общеобразовательных школах, и с раннего возраста не чувствовали себя изолированными от общества»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1746" name="Picture 2" descr="ÐÐ°ÑÑÐ¸Ð½ÐºÐ¸ Ð¿Ð¾ Ð·Ð°Ð¿ÑÐ¾ÑÑ ÐºÐ°ÑÑÐ¸Ð½ÐºÐ¸ Ð¼ÐµÐ´Ð²ÐµÐ´Ðµ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38778" cy="214788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>
            <a:spLocks noGrp="1"/>
          </p:cNvSpPr>
          <p:nvPr>
            <p:ph type="title"/>
          </p:nvPr>
        </p:nvSpPr>
        <p:spPr>
          <a:xfrm>
            <a:off x="1763486" y="1502229"/>
            <a:ext cx="4767943" cy="466344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Федеральный закон от 29.12.2012 № 273-ФЗ "Об образовании в Российской Федерации",Федеральным законом «Об образовании лиц с ограниченными возможностями здоровья (специальном образовании) от 02.06.1999 № 4019-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II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ГД</a:t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Постановление Главного государственного санитарного врача РФ от 15.05.2013 № 26 «Об утверждении </a:t>
            </a:r>
            <a:r>
              <a:rPr lang="ru-RU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СанПиН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2.4.1.3049-13 «Санитарно-эпидемиологические требования к устройству, содержанию и организации режима работы в дошкольных организациях»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6" name="AutoShape 2" descr="ÐÐ°ÑÑÐ¸Ð½ÐºÐ¸ Ð¿Ð¾ Ð·Ð°Ð¿ÑÐ¾ÑÑ ÐºÐ°ÑÑÐ¸Ð½ÐºÐ¸ Ð·Ð°ÐºÐ¾Ð½ Ð¾Ð± Ð¾Ð±ÑÐ°Ð·Ð¾Ð²Ð°Ð½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8" name="AutoShape 4" descr="ÐÐ°ÑÑÐ¸Ð½ÐºÐ¸ Ð¿Ð¾ Ð·Ð°Ð¿ÑÐ¾ÑÑ ÐºÐ°ÑÑÐ¸Ð½ÐºÐ¸ Ð·Ð°ÐºÐ¾Ð½ Ð¾Ð± Ð¾Ð±ÑÐ°Ð·Ð¾Ð²Ð°Ð½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30" name="Picture 6" descr="ÐÐ°ÑÑÐ¸Ð½ÐºÐ¸ Ð¿Ð¾ Ð·Ð°Ð¿ÑÐ¾ÑÑ ÐºÐ°ÑÑÐ¸Ð½ÐºÐ¸ Ð·Ð°ÐºÐ¾Ð½ Ð¾Ð± Ð¾Ð±ÑÐ°Ð·Ð¾Ð²Ð°Ð½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8811" y="169818"/>
            <a:ext cx="2155372" cy="313508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794" y="2926079"/>
            <a:ext cx="6890793" cy="3513909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 2008 г. подписана Конвенция ООН «О правах инвалидов»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17 марта 2011 года Пост. Прав. РФ была утверждена государственная программа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«Доступная среда на 2011 -2020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годы»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Приказ от 4 августа 2008 г. N 379н «Об утверждении форм индивидуальной программы реабилитации инвалида, индивидуальной программы реабилитации ребёнка-инвалида, выдаваемых федеральными государственными учреждениями медико-социальной экспертизы, порядка их разработки и реализации (в ред. Приказов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Минздравсоцразвития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РФ от 16.03.2009 N 116н,от 06.09.2011 N 1020н)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669" y="2442754"/>
            <a:ext cx="6916919" cy="402336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государственный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образовательный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стандарт дошкольного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образования (далее – ФГОС ДО) определяет специальные условия для успешного воспитания и обучения детей, имеющих особые образовательные потребности. В соответствии с этим документом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коррекционная работа должна обеспечивать разностороннее развитие детей с учетом их возрастных и индивидуальных особенностей и особых образовательных потребностей, а весь образовательный процесс должен быть ориентирован на полноценную социальную адаптацию.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ÐÐ°ÑÑÐ¸Ð½ÐºÐ¸ Ð¿Ð¾ Ð·Ð°Ð¿ÑÐ¾ÑÑ ÐºÐ°ÑÑÐ¸Ð½ÐºÐ¸ ÑÐ³Ð¾Ñ Ð´Ð¾ÑÐºÐ¾Ð»ÑÐ½Ð¾Ð³Ð¾ Ð¾Ð±ÑÐ°Ð·Ð¾Ð²Ð°Ð½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5508" y="219121"/>
            <a:ext cx="3925297" cy="241809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153" y="195943"/>
            <a:ext cx="753726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Для каждого ребенка с ОВЗ характерны свои особенности: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Дети с тяжелыми нарушениями речи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• нарушение активного произвольного внимания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низкая познавательная активность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• отставание в становлении речи 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       Дети с задержкой психического развития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• повышенная инертность и замедленность всех психических процессов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• задержка формирования, недоразвитие или нарушение двигательных функций (в зависимости от категории нарушения)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Дети с расстройствами 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аутистического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спектра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• неумение вести себя в обществе и контролировать собственное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поведение.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• низкая или слишком высокая самооценка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• проблемы с познавательной деятельностью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1894</TotalTime>
  <Words>1309</Words>
  <Application>Microsoft Office PowerPoint</Application>
  <PresentationFormat>Экран (4:3)</PresentationFormat>
  <Paragraphs>209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Office Theme</vt:lpstr>
      <vt:lpstr>Name of presentation</vt:lpstr>
      <vt:lpstr>SLIDE TITLE</vt:lpstr>
      <vt:lpstr>       Инклюзия (от английского слова                     inclusion - включение)  </vt:lpstr>
      <vt:lpstr>     Инклюзивное  образование в  дошкольной  организации  направлено на обеспечение коррекции нарушений развития различных категорий детей с ограниченными возможностями здоровья, оказание им квалифицированной помощи в освоении Программы дошкольного образования, их разностороннее развитие с учѐтом возрастных и индивидуальных особенностей и особых образовательных потребностей, социальной адаптации. </vt:lpstr>
      <vt:lpstr>                Нормативные документы: Основная задача в  развитии  инклюзивного образования сформулирована  Д.А. Медведевым   «Мы просто обязаны   создать нормальную систему образования для инвалидов,   чтобы дети могли обучаться среди сверстников в обычных общеобразовательных школах, и с раннего возраста не чувствовали себя изолированными от общества»</vt:lpstr>
      <vt:lpstr>Федеральный закон от 29.12.2012 № 273-ФЗ "Об образовании в Российской Федерации",Федеральным законом «Об образовании лиц с ограниченными возможностями здоровья (специальном образовании) от 02.06.1999 № 4019-IIГД Постановление Главного государственного санитарного врача РФ от 15.05.2013 № 26 «Об утверждении СанПиН 2.4.1.3049-13 «Санитарно-эпидемиологические требования к устройству, содержанию и организации режима работы в дошкольных организациях»</vt:lpstr>
      <vt:lpstr>         В 2008 г. подписана Конвенция ООН «О правах инвалидов» 17 марта 2011 года Пост. Прав. РФ была утверждена государственная программа «Доступная среда на 2011 -2020 годы»  Приказ от 4 августа 2008 г. N 379н «Об утверждении форм индивидуальной программы реабилитации инвалида, индивидуальной программы реабилитации ребёнка-инвалида, выдаваемых федеральными государственными учреждениями медико-социальной экспертизы, порядка их разработки и реализации (в ред. Приказов Минздравсоцразвития РФ от 16.03.2009 N 116н,от 06.09.2011 N 1020н)   </vt:lpstr>
      <vt:lpstr>Федеральный  государственный  образовательный  стандарт дошкольного  образования (далее – ФГОС ДО) определяет специальные условия для успешного воспитания и обучения детей, имеющих особые образовательные потребности. В соответствии с этим документом коррекционная работа должна обеспечивать разностороннее развитие детей с учетом их возрастных и индивидуальных особенностей и особых образовательных потребностей, а весь образовательный процесс должен быть ориентирован на полноценную социальную адаптацию.</vt:lpstr>
      <vt:lpstr>Слайд 9</vt:lpstr>
      <vt:lpstr>Слайд 10</vt:lpstr>
      <vt:lpstr>Слайд 11</vt:lpstr>
      <vt:lpstr>Слайд 12</vt:lpstr>
      <vt:lpstr>Администрация МБДОУ (заведующий, старший воспитатель)</vt:lpstr>
      <vt:lpstr>Слайд 14</vt:lpstr>
      <vt:lpstr>ПМПК МБДОУ</vt:lpstr>
      <vt:lpstr>Слайд 16</vt:lpstr>
      <vt:lpstr>              Учитель-логопед</vt:lpstr>
      <vt:lpstr>Слайд 18</vt:lpstr>
      <vt:lpstr>            Педагог- психолог</vt:lpstr>
      <vt:lpstr>Слайд 20</vt:lpstr>
      <vt:lpstr>           Учитель-дефектолог</vt:lpstr>
      <vt:lpstr>Слайд 22</vt:lpstr>
      <vt:lpstr>  Музыкальный руководитель</vt:lpstr>
      <vt:lpstr>Слайд 24</vt:lpstr>
      <vt:lpstr>Инструктор по физической культуре</vt:lpstr>
      <vt:lpstr>                 Воспитатель</vt:lpstr>
      <vt:lpstr>Слайд 27</vt:lpstr>
      <vt:lpstr>Основные направления работы каждого специалиста МБДОУ</vt:lpstr>
      <vt:lpstr>Слайд 29</vt:lpstr>
      <vt:lpstr>                           Медсестра</vt:lpstr>
      <vt:lpstr>                     Родители</vt:lpstr>
      <vt:lpstr>                 Помощник воспитателя                  (младший воспитатель)</vt:lpstr>
      <vt:lpstr>           Коллектив МБДОУ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47</cp:revision>
  <dcterms:created xsi:type="dcterms:W3CDTF">2018-09-04T12:10:47Z</dcterms:created>
  <dcterms:modified xsi:type="dcterms:W3CDTF">2019-02-14T07:49:28Z</dcterms:modified>
</cp:coreProperties>
</file>