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2" autoAdjust="0"/>
  </p:normalViewPr>
  <p:slideViewPr>
    <p:cSldViewPr snapToGrid="0" snapToObjects="1">
      <p:cViewPr varScale="1">
        <p:scale>
          <a:sx n="65" d="100"/>
          <a:sy n="65" d="100"/>
        </p:scale>
        <p:origin x="7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96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7056" y="3017521"/>
            <a:ext cx="10698479" cy="2715337"/>
          </a:xfrm>
        </p:spPr>
        <p:txBody>
          <a:bodyPr anchor="b">
            <a:normAutofit/>
          </a:bodyPr>
          <a:lstStyle>
            <a:lvl1pPr>
              <a:defRPr sz="6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7056" y="5732855"/>
            <a:ext cx="10698479" cy="135154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5188573"/>
            <a:ext cx="2093582" cy="934307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5435449"/>
            <a:ext cx="935720" cy="43815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088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31520"/>
            <a:ext cx="10698479" cy="3740448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961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30014" y="4206240"/>
            <a:ext cx="9043865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05142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2926081"/>
            <a:ext cx="10698480" cy="3269814"/>
          </a:xfrm>
        </p:spPr>
        <p:txBody>
          <a:bodyPr anchor="b">
            <a:normAutofit/>
          </a:bodyPr>
          <a:lstStyle>
            <a:lvl1pPr algn="l">
              <a:defRPr sz="576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317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57598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52888"/>
            <a:ext cx="10698479" cy="3456024"/>
          </a:xfrm>
        </p:spPr>
        <p:txBody>
          <a:bodyPr anchor="ctr">
            <a:normAutofit/>
          </a:bodyPr>
          <a:lstStyle>
            <a:lvl1pPr algn="l">
              <a:defRPr sz="576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902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179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3775" y="752887"/>
            <a:ext cx="2649121" cy="6340580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7054" y="752887"/>
            <a:ext cx="7772400" cy="63405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745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759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333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84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11" y="748932"/>
            <a:ext cx="10694024" cy="15370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054" y="2560320"/>
            <a:ext cx="10698480" cy="45331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4203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772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757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332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197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93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2470500"/>
            <a:ext cx="10698479" cy="1762560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4236155"/>
            <a:ext cx="10698479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605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7054" y="2560320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8896" y="2551467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229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248" y="2367244"/>
            <a:ext cx="479127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7055" y="3058759"/>
            <a:ext cx="5211472" cy="402487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07956" y="2363370"/>
            <a:ext cx="479880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00348" y="3054886"/>
            <a:ext cx="5206409" cy="402487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035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0858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0725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535306"/>
            <a:ext cx="4206239" cy="1171574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614" y="535306"/>
            <a:ext cx="6217920" cy="6497956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5" y="1918336"/>
            <a:ext cx="4206239" cy="511492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531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5760720"/>
            <a:ext cx="1069848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7054" y="761958"/>
            <a:ext cx="10698480" cy="4625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440806"/>
            <a:ext cx="10698480" cy="592454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582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74320"/>
            <a:ext cx="3421819" cy="7966354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32665" y="-943"/>
            <a:ext cx="2828009" cy="8224847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19456" cy="822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1510" y="748932"/>
            <a:ext cx="10694024" cy="1537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4" y="2560320"/>
            <a:ext cx="1069848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38175" y="945339"/>
            <a:ext cx="9357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4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F68142-B706-4D7C-AD2F-4BEEC11770C9}"/>
              </a:ext>
            </a:extLst>
          </p:cNvPr>
          <p:cNvSpPr txBox="1"/>
          <p:nvPr/>
        </p:nvSpPr>
        <p:spPr>
          <a:xfrm>
            <a:off x="3657600" y="2782192"/>
            <a:ext cx="7315200" cy="276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«Просвещение родителей»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младшего возраста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подготовила воспитатель высшей категории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Шевкунова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Ирина Александровна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2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921669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Просвещение родителей: здоровье, воспитание и развитие детей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392692"/>
            <a:ext cx="746855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Этот раздел посвящен педагогической помощи родителям в создании образовательной среды семьи, охватывающей вопросы здоровья, воспитания и развития детей младенческого, раннего и дошкольного возрастов. Мы рассмотрим основные понятия, компоненты образовательной среды и формы просвещения родителей.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0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4952" y="627459"/>
            <a:ext cx="7546896" cy="1342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kern="0" spc="-85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Основные понятия образовательной среды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284952" y="2311718"/>
            <a:ext cx="3659386" cy="2038588"/>
          </a:xfrm>
          <a:prstGeom prst="roundRect">
            <a:avLst>
              <a:gd name="adj" fmla="val 470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20696" y="2547461"/>
            <a:ext cx="2684502" cy="335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Среда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520696" y="3019782"/>
            <a:ext cx="3187898" cy="1094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Все, что окружает человека: природа, рукотворный мир, социум, технологии.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2462" y="2311718"/>
            <a:ext cx="3659386" cy="2038588"/>
          </a:xfrm>
          <a:prstGeom prst="roundRect">
            <a:avLst>
              <a:gd name="adj" fmla="val 470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8206" y="2547461"/>
            <a:ext cx="2887861" cy="335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Образовательная среда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10408206" y="3019782"/>
            <a:ext cx="3187898" cy="1094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Условия, обеспечивающие обучение, воспитание и развитие ребенка.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4952" y="4578429"/>
            <a:ext cx="7546896" cy="1673662"/>
          </a:xfrm>
          <a:prstGeom prst="roundRect">
            <a:avLst>
              <a:gd name="adj" fmla="val 5726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20696" y="4814173"/>
            <a:ext cx="2684502" cy="335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Развивающая среда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6520696" y="5286494"/>
            <a:ext cx="7075408" cy="729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Система материальных объектов, способствующих физическому и духовному развитию.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284952" y="6508790"/>
            <a:ext cx="7546896" cy="1094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Образовательная среда включает предметы, их расположение, людей, создающих среду и общающихся с детьми. Развивающая среда способствует физическому и </a:t>
            </a:r>
            <a:r>
              <a:rPr lang="en-US" sz="1750" kern="0" spc="-36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духовному</a:t>
            </a: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детей раннего возраста.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2022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1643" y="3477220"/>
            <a:ext cx="11631930" cy="6400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kern="0" spc="-81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Рекомендуемые формы просвещения родителей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61643" y="4688443"/>
            <a:ext cx="489585" cy="489585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52845" y="4741247"/>
            <a:ext cx="307181" cy="383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4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468755" y="4688443"/>
            <a:ext cx="2834521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Родительские собрания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468755" y="5138857"/>
            <a:ext cx="3516868" cy="1392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Обсуждение вопросов создания образовательной среды дома, развивающих игр и поддержки детской инициативы.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5203150" y="4688443"/>
            <a:ext cx="489585" cy="489585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294352" y="4741247"/>
            <a:ext cx="307181" cy="383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4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5910262" y="4688443"/>
            <a:ext cx="3516868" cy="6398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Устный педагогический журнал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5910262" y="5458778"/>
            <a:ext cx="3516868" cy="1044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Рассмотрение вопросов конструирования домашней среды и влияния мегаполиса на ребенка.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9644658" y="4688443"/>
            <a:ext cx="489585" cy="489585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735860" y="4741247"/>
            <a:ext cx="307181" cy="383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4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10351770" y="4688443"/>
            <a:ext cx="2834997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Семинары-практикумы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0351770" y="5138857"/>
            <a:ext cx="3516868" cy="1044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Изучение семейной образовательной среды как источника культурного опыта ребенка.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761643" y="6776204"/>
            <a:ext cx="13107114" cy="696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Формы просвещения включают родительские собрания, педагогические журналы и семинары-практикумы. Темы охватывают создание образовательной среды, развивающие игры и поддержку детской инициативы.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2318" y="839510"/>
            <a:ext cx="7792164" cy="11360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kern="0" spc="-72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Влияние образовательной среды на </a:t>
            </a:r>
            <a:r>
              <a:rPr lang="en-US" sz="3550" kern="0" spc="-72" dirty="0" err="1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развитие</a:t>
            </a:r>
            <a:r>
              <a:rPr lang="en-US" sz="3550" kern="0" spc="-72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</a:t>
            </a:r>
            <a:r>
              <a:rPr lang="en-US" sz="3550" kern="0" spc="-72" dirty="0" err="1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детей</a:t>
            </a:r>
            <a:r>
              <a:rPr lang="ru-RU" sz="3550" kern="0" spc="-72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раннего возраста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379607" y="2265283"/>
            <a:ext cx="22860" cy="3980617"/>
          </a:xfrm>
          <a:prstGeom prst="roundRect">
            <a:avLst>
              <a:gd name="adj" fmla="val 354866"/>
            </a:avLst>
          </a:prstGeom>
          <a:solidFill>
            <a:srgbClr val="D6BADD"/>
          </a:solidFill>
          <a:ln/>
        </p:spPr>
      </p:sp>
      <p:sp>
        <p:nvSpPr>
          <p:cNvPr id="5" name="Shape 2"/>
          <p:cNvSpPr/>
          <p:nvPr/>
        </p:nvSpPr>
        <p:spPr>
          <a:xfrm>
            <a:off x="6574036" y="2688431"/>
            <a:ext cx="579358" cy="22860"/>
          </a:xfrm>
          <a:prstGeom prst="roundRect">
            <a:avLst>
              <a:gd name="adj" fmla="val 354866"/>
            </a:avLst>
          </a:prstGeom>
          <a:solidFill>
            <a:srgbClr val="D6BADD"/>
          </a:solidFill>
          <a:ln/>
        </p:spPr>
      </p:sp>
      <p:sp>
        <p:nvSpPr>
          <p:cNvPr id="6" name="Shape 3"/>
          <p:cNvSpPr/>
          <p:nvPr/>
        </p:nvSpPr>
        <p:spPr>
          <a:xfrm>
            <a:off x="6162318" y="2482572"/>
            <a:ext cx="434578" cy="434578"/>
          </a:xfrm>
          <a:prstGeom prst="roundRect">
            <a:avLst>
              <a:gd name="adj" fmla="val 1866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243280" y="2529483"/>
            <a:ext cx="272653" cy="3407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kern="0" spc="-4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7345323" y="2458403"/>
            <a:ext cx="2272308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Физическое здоровье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345323" y="2858333"/>
            <a:ext cx="6609159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Создание условий для двигательной активности и здорового образа жизни.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574036" y="3976688"/>
            <a:ext cx="579358" cy="22860"/>
          </a:xfrm>
          <a:prstGeom prst="roundRect">
            <a:avLst>
              <a:gd name="adj" fmla="val 354866"/>
            </a:avLst>
          </a:prstGeom>
          <a:solidFill>
            <a:srgbClr val="D6BADD"/>
          </a:solidFill>
          <a:ln/>
        </p:spPr>
      </p:sp>
      <p:sp>
        <p:nvSpPr>
          <p:cNvPr id="11" name="Shape 8"/>
          <p:cNvSpPr/>
          <p:nvPr/>
        </p:nvSpPr>
        <p:spPr>
          <a:xfrm>
            <a:off x="6162318" y="3770828"/>
            <a:ext cx="434578" cy="434578"/>
          </a:xfrm>
          <a:prstGeom prst="roundRect">
            <a:avLst>
              <a:gd name="adj" fmla="val 1866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243280" y="3817739"/>
            <a:ext cx="272653" cy="3407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kern="0" spc="-4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7345323" y="3746659"/>
            <a:ext cx="2365772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Психическое здоровье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345323" y="4146590"/>
            <a:ext cx="6609159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Обеспечение психологического комфорта и эмоциональной безопасности.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6574036" y="5264944"/>
            <a:ext cx="579358" cy="22860"/>
          </a:xfrm>
          <a:prstGeom prst="roundRect">
            <a:avLst>
              <a:gd name="adj" fmla="val 354866"/>
            </a:avLst>
          </a:prstGeom>
          <a:solidFill>
            <a:srgbClr val="D6BADD"/>
          </a:solidFill>
          <a:ln/>
        </p:spPr>
      </p:sp>
      <p:sp>
        <p:nvSpPr>
          <p:cNvPr id="16" name="Shape 13"/>
          <p:cNvSpPr/>
          <p:nvPr/>
        </p:nvSpPr>
        <p:spPr>
          <a:xfrm>
            <a:off x="6162318" y="5059085"/>
            <a:ext cx="434578" cy="434578"/>
          </a:xfrm>
          <a:prstGeom prst="roundRect">
            <a:avLst>
              <a:gd name="adj" fmla="val 1866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243280" y="5105995"/>
            <a:ext cx="272653" cy="3407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kern="0" spc="-4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100" dirty="0"/>
          </a:p>
        </p:txBody>
      </p:sp>
      <p:sp>
        <p:nvSpPr>
          <p:cNvPr id="18" name="Text 15"/>
          <p:cNvSpPr/>
          <p:nvPr/>
        </p:nvSpPr>
        <p:spPr>
          <a:xfrm>
            <a:off x="7345323" y="5034915"/>
            <a:ext cx="2324695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Успешность обучения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7345323" y="5434846"/>
            <a:ext cx="6609159" cy="617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Формирование познавательных интересов и развитие интеллектуальных способностей.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6162318" y="6463189"/>
            <a:ext cx="7792164" cy="926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Образовательная среда влияет на физическое и психическое здоровье детей, а также на успешность их обучения. Важно создавать условия для двигательной активности, психологического комфорта и развития познавательных интересов.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5928" y="1075134"/>
            <a:ext cx="7632144" cy="19055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kern="0" spc="-8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Компоненты образовательной среды семьи: предметная действительность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28" y="3304699"/>
            <a:ext cx="525066" cy="52506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5928" y="4045744"/>
            <a:ext cx="232802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Игрушки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55928" y="4492823"/>
            <a:ext cx="2328029" cy="1382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Выбор игрушек, соответствующих возрасту и интересам ребенка.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926" y="3304699"/>
            <a:ext cx="525066" cy="52506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07926" y="4045744"/>
            <a:ext cx="232802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Мебель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3407926" y="4492823"/>
            <a:ext cx="2328029" cy="1036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Организация пространства с учетом потребностей ребенка.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924" y="3304699"/>
            <a:ext cx="525066" cy="52506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9924" y="4045744"/>
            <a:ext cx="232814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Пособия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6059924" y="4492823"/>
            <a:ext cx="2328148" cy="1382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Использование психолого-педагогически ценных пособий.</a:t>
            </a:r>
            <a:endParaRPr lang="en-US" sz="1700" dirty="0"/>
          </a:p>
        </p:txBody>
      </p:sp>
      <p:sp>
        <p:nvSpPr>
          <p:cNvPr id="13" name="Text 7"/>
          <p:cNvSpPr/>
          <p:nvPr/>
        </p:nvSpPr>
        <p:spPr>
          <a:xfrm>
            <a:off x="755928" y="6117788"/>
            <a:ext cx="7632144" cy="1036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Предметная действительность включает предметы, окружающие ребенка, их композицию и возможности для трансформации пространства. Важно ориентироваться на психолого-педагогическую ценность пособий и игрушек.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8418" y="795576"/>
            <a:ext cx="7787164" cy="1710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kern="0" spc="-72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Компоненты образовательной среды семьи: социальное взаимодействие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18" y="2796540"/>
            <a:ext cx="969288" cy="116312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38457" y="2990374"/>
            <a:ext cx="2280642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Общение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1938457" y="3391733"/>
            <a:ext cx="6527125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Специфика общения родителей с ребенком, взаимопонимание в семье.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18" y="3959662"/>
            <a:ext cx="969288" cy="116312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38457" y="4153495"/>
            <a:ext cx="2280642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Доверие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1938457" y="4554855"/>
            <a:ext cx="6527125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Уровень доверия родителей ребенку, система правил и запретов.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18" y="5122783"/>
            <a:ext cx="969288" cy="116312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38457" y="5316617"/>
            <a:ext cx="2280642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Уважение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1938457" y="5717977"/>
            <a:ext cx="6527125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Уважение друг к другу, преобладающее позитивное настроение.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678418" y="6503908"/>
            <a:ext cx="7787164" cy="930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Социальное взаимодействие включает общение, взаимопонимание, уровень доверия и систему правил в семье. Важно, чтобы родители видели ребенка, ориентировались на его возможности и находили время для общения.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6051" y="617577"/>
            <a:ext cx="13058299" cy="1321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kern="0" spc="-83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Компоненты образовательной среды семьи: содержание и технологии образования</a:t>
            </a:r>
            <a:endParaRPr lang="en-US" sz="4150" dirty="0"/>
          </a:p>
        </p:txBody>
      </p:sp>
      <p:sp>
        <p:nvSpPr>
          <p:cNvPr id="3" name="Text 1"/>
          <p:cNvSpPr/>
          <p:nvPr/>
        </p:nvSpPr>
        <p:spPr>
          <a:xfrm>
            <a:off x="2079308" y="3940254"/>
            <a:ext cx="2642473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Цели и задачи</a:t>
            </a:r>
            <a:endParaRPr lang="en-US" sz="2050" dirty="0"/>
          </a:p>
        </p:txBody>
      </p:sp>
      <p:sp>
        <p:nvSpPr>
          <p:cNvPr id="4" name="Text 2"/>
          <p:cNvSpPr/>
          <p:nvPr/>
        </p:nvSpPr>
        <p:spPr>
          <a:xfrm>
            <a:off x="786051" y="4405074"/>
            <a:ext cx="3935730" cy="718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Определение целей и задач образования ребенка.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003" y="2387918"/>
            <a:ext cx="4288393" cy="428839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668566" y="4063960"/>
            <a:ext cx="335994" cy="420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600" kern="0" spc="-3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00" dirty="0"/>
          </a:p>
        </p:txBody>
      </p:sp>
      <p:sp>
        <p:nvSpPr>
          <p:cNvPr id="7" name="Text 4"/>
          <p:cNvSpPr/>
          <p:nvPr/>
        </p:nvSpPr>
        <p:spPr>
          <a:xfrm>
            <a:off x="9796224" y="2873812"/>
            <a:ext cx="2811661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Особенности развития</a:t>
            </a:r>
            <a:endParaRPr lang="en-US" sz="2050" dirty="0"/>
          </a:p>
        </p:txBody>
      </p:sp>
      <p:sp>
        <p:nvSpPr>
          <p:cNvPr id="8" name="Text 5"/>
          <p:cNvSpPr/>
          <p:nvPr/>
        </p:nvSpPr>
        <p:spPr>
          <a:xfrm>
            <a:off x="9796224" y="3338632"/>
            <a:ext cx="4048125" cy="718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Учет психологических, физиологических и  </a:t>
            </a:r>
            <a:r>
              <a:rPr lang="en-US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особенностей</a:t>
            </a:r>
            <a:r>
              <a:rPr lang="ru-RU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детей младшего возраста.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003" y="2387918"/>
            <a:ext cx="4288393" cy="4288393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109942" y="3170515"/>
            <a:ext cx="335994" cy="420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600" kern="0" spc="-3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00" dirty="0"/>
          </a:p>
        </p:txBody>
      </p:sp>
      <p:sp>
        <p:nvSpPr>
          <p:cNvPr id="11" name="Text 7"/>
          <p:cNvSpPr/>
          <p:nvPr/>
        </p:nvSpPr>
        <p:spPr>
          <a:xfrm>
            <a:off x="9796224" y="5366147"/>
            <a:ext cx="2642473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Методы и приемы</a:t>
            </a:r>
            <a:endParaRPr lang="en-US" sz="2050" dirty="0"/>
          </a:p>
        </p:txBody>
      </p:sp>
      <p:sp>
        <p:nvSpPr>
          <p:cNvPr id="12" name="Text 8"/>
          <p:cNvSpPr/>
          <p:nvPr/>
        </p:nvSpPr>
        <p:spPr>
          <a:xfrm>
            <a:off x="9796224" y="5830967"/>
            <a:ext cx="4048125" cy="359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Выбор методов и приемов воспитания.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003" y="2387918"/>
            <a:ext cx="4288393" cy="428839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662982" y="5731550"/>
            <a:ext cx="335994" cy="420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600" kern="0" spc="-3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00" dirty="0"/>
          </a:p>
        </p:txBody>
      </p:sp>
      <p:sp>
        <p:nvSpPr>
          <p:cNvPr id="15" name="Text 10"/>
          <p:cNvSpPr/>
          <p:nvPr/>
        </p:nvSpPr>
        <p:spPr>
          <a:xfrm>
            <a:off x="786051" y="6928961"/>
            <a:ext cx="13058299" cy="718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Содержание и технологии образования включают цели и задачи, учет особенностей развития и выбор методов воспитания. Сегодня существует множество возможностей для расширения образовательной среды.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0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8552" y="627459"/>
            <a:ext cx="7546896" cy="1342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kern="0" spc="-85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Расширение образовательной среды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98552" y="2311718"/>
            <a:ext cx="3659386" cy="2038588"/>
          </a:xfrm>
          <a:prstGeom prst="roundRect">
            <a:avLst>
              <a:gd name="adj" fmla="val 470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34296" y="2547461"/>
            <a:ext cx="2684502" cy="335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Библиотеки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1034296" y="3019782"/>
            <a:ext cx="3187898" cy="1094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Посещение мероприятий, организуемых районными библиотеками.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6062" y="2311718"/>
            <a:ext cx="3659386" cy="2038588"/>
          </a:xfrm>
          <a:prstGeom prst="roundRect">
            <a:avLst>
              <a:gd name="adj" fmla="val 470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21806" y="2547461"/>
            <a:ext cx="2684502" cy="335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Музеи и парки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4921806" y="3019782"/>
            <a:ext cx="3187898" cy="364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Посещение музеев и парков.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8552" y="4578429"/>
            <a:ext cx="7546896" cy="1308735"/>
          </a:xfrm>
          <a:prstGeom prst="roundRect">
            <a:avLst>
              <a:gd name="adj" fmla="val 7323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34296" y="4814173"/>
            <a:ext cx="2684502" cy="335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Детский туризм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1034296" y="5286494"/>
            <a:ext cx="7075408" cy="364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Активное развитие идеи детского туризма.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98552" y="6143863"/>
            <a:ext cx="7546896" cy="1459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Родители с детьми могут посещать мероприятия в библиотеках, музеях и парках. Активно развивается идея детского туризма. Время, проведенное родителями за общением и общими делами, становится значимым вкладом в счастливое будущее ребенка.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</TotalTime>
  <Words>554</Words>
  <Application>Microsoft Office PowerPoint</Application>
  <PresentationFormat>Произвольный</PresentationFormat>
  <Paragraphs>82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Source Sans Pro</vt:lpstr>
      <vt:lpstr>Source Serif Pro Semi Bold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Alexandr Shcheglov</cp:lastModifiedBy>
  <cp:revision>3</cp:revision>
  <dcterms:created xsi:type="dcterms:W3CDTF">2025-03-18T18:04:43Z</dcterms:created>
  <dcterms:modified xsi:type="dcterms:W3CDTF">2025-03-19T15:47:52Z</dcterms:modified>
</cp:coreProperties>
</file>