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8" r:id="rId1"/>
  </p:sldMasterIdLst>
  <p:notesMasterIdLst>
    <p:notesMasterId r:id="rId13"/>
  </p:notesMasterIdLst>
  <p:sldIdLst>
    <p:sldId id="264" r:id="rId2"/>
    <p:sldId id="256" r:id="rId3"/>
    <p:sldId id="267" r:id="rId4"/>
    <p:sldId id="268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4630400" cy="8229600"/>
  <p:notesSz cx="8229600" cy="14630400"/>
  <p:embeddedFontLst>
    <p:embeddedFont>
      <p:font typeface="Alexandria" panose="020B0604020202020204" charset="-78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Nobile" panose="020B0604020202020204" charset="0"/>
      <p:regular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6" d="100"/>
          <a:sy n="56" d="100"/>
        </p:scale>
        <p:origin x="62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950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45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552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46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1" y="7680960"/>
            <a:ext cx="1462659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9" y="7601179"/>
            <a:ext cx="14626590" cy="768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6736" y="910742"/>
            <a:ext cx="12070080" cy="4279392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9600" spc="-6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0061" y="5346744"/>
            <a:ext cx="12070080" cy="13716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880" cap="all" spc="240" baseline="0">
                <a:solidFill>
                  <a:schemeClr val="tx2"/>
                </a:solidFill>
                <a:latin typeface="+mj-lt"/>
              </a:defRPr>
            </a:lvl1pPr>
            <a:lvl2pPr marL="548640" indent="0" algn="ctr">
              <a:buNone/>
              <a:defRPr sz="2880"/>
            </a:lvl2pPr>
            <a:lvl3pPr marL="1097280" indent="0" algn="ctr">
              <a:buNone/>
              <a:defRPr sz="2880"/>
            </a:lvl3pPr>
            <a:lvl4pPr marL="1645920" indent="0" algn="ctr">
              <a:buNone/>
              <a:defRPr sz="2400"/>
            </a:lvl4pPr>
            <a:lvl5pPr marL="2194560" indent="0" algn="ctr">
              <a:buNone/>
              <a:defRPr sz="2400"/>
            </a:lvl5pPr>
            <a:lvl6pPr marL="2743200" indent="0" algn="ctr">
              <a:buNone/>
              <a:defRPr sz="2400"/>
            </a:lvl6pPr>
            <a:lvl7pPr marL="3291840" indent="0" algn="ctr">
              <a:buNone/>
              <a:defRPr sz="2400"/>
            </a:lvl7pPr>
            <a:lvl8pPr marL="3840480" indent="0" algn="ctr">
              <a:buNone/>
              <a:defRPr sz="2400"/>
            </a:lvl8pPr>
            <a:lvl9pPr marL="4389120" indent="0" algn="ctr">
              <a:buNone/>
              <a:defRPr sz="24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449190" y="5212080"/>
            <a:ext cx="1185062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34297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09387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1" y="7680960"/>
            <a:ext cx="1462659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9" y="7601179"/>
            <a:ext cx="14626590" cy="768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97734"/>
            <a:ext cx="3154680" cy="690890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97734"/>
            <a:ext cx="9281160" cy="6908906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8981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184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072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650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870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102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2063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495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2073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91202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1" y="7680960"/>
            <a:ext cx="1462659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9" y="7601179"/>
            <a:ext cx="14626590" cy="768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736" y="910742"/>
            <a:ext cx="12070080" cy="4279392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9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6736" y="5343754"/>
            <a:ext cx="12070080" cy="13716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880" cap="all" spc="240" baseline="0">
                <a:solidFill>
                  <a:schemeClr val="tx2"/>
                </a:solidFill>
                <a:latin typeface="+mj-lt"/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449190" y="5212080"/>
            <a:ext cx="1185062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85602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16736" y="343924"/>
            <a:ext cx="12070080" cy="174090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6735" y="2214881"/>
            <a:ext cx="5925312" cy="48280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61504" y="2214882"/>
            <a:ext cx="5925312" cy="48280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29704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316736" y="343924"/>
            <a:ext cx="12070080" cy="174090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6736" y="2215263"/>
            <a:ext cx="5925312" cy="88353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6736" y="3098801"/>
            <a:ext cx="5925312" cy="4053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61504" y="2215263"/>
            <a:ext cx="5925312" cy="88353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61504" y="3098801"/>
            <a:ext cx="5925312" cy="4053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68110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7845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1" y="7680960"/>
            <a:ext cx="1462659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9" y="7601179"/>
            <a:ext cx="14626590" cy="768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76452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" y="0"/>
            <a:ext cx="4860949" cy="822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848085" y="0"/>
            <a:ext cx="76810" cy="822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713231"/>
            <a:ext cx="3840480" cy="2743200"/>
          </a:xfrm>
        </p:spPr>
        <p:txBody>
          <a:bodyPr anchor="b">
            <a:normAutofit/>
          </a:bodyPr>
          <a:lstStyle>
            <a:lvl1pPr>
              <a:defRPr sz="432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720" y="877824"/>
            <a:ext cx="7790688" cy="6309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3511296"/>
            <a:ext cx="3840480" cy="4054949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8614" y="7751743"/>
            <a:ext cx="3142212" cy="438150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60720" y="7751743"/>
            <a:ext cx="5577840" cy="43815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83676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5943600"/>
            <a:ext cx="1462659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9" y="5898091"/>
            <a:ext cx="14626590" cy="768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736" y="6089904"/>
            <a:ext cx="12135917" cy="987552"/>
          </a:xfrm>
        </p:spPr>
        <p:txBody>
          <a:bodyPr lIns="91440" tIns="0" rIns="91440" bIns="0" anchor="b">
            <a:noAutofit/>
          </a:bodyPr>
          <a:lstStyle>
            <a:lvl1pPr>
              <a:defRPr sz="432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" y="0"/>
            <a:ext cx="14630382" cy="5898091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840">
                <a:solidFill>
                  <a:schemeClr val="bg1"/>
                </a:solidFill>
              </a:defRPr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6736" y="7088428"/>
            <a:ext cx="12135917" cy="71323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720"/>
              </a:spcAft>
              <a:buNone/>
              <a:defRPr sz="1800">
                <a:solidFill>
                  <a:srgbClr val="FFFFFF"/>
                </a:solidFill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76010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80960"/>
            <a:ext cx="1463040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7601179"/>
            <a:ext cx="14630401" cy="79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16736" y="343924"/>
            <a:ext cx="12070080" cy="17409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6736" y="2214881"/>
            <a:ext cx="12070080" cy="482803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16737" y="7751743"/>
            <a:ext cx="29667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3422" y="7751743"/>
            <a:ext cx="578736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80550" y="7751743"/>
            <a:ext cx="157443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432238" y="2085414"/>
            <a:ext cx="1196035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71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</p:sldLayoutIdLst>
  <p:hf sldNum="0" hdr="0" ftr="0" dt="0"/>
  <p:txStyles>
    <p:titleStyle>
      <a:lvl1pPr algn="l" defTabSz="1097280" rtl="0" eaLnBrk="1" latinLnBrk="0" hangingPunct="1">
        <a:lnSpc>
          <a:spcPct val="85000"/>
        </a:lnSpc>
        <a:spcBef>
          <a:spcPct val="0"/>
        </a:spcBef>
        <a:buNone/>
        <a:defRPr sz="5760" kern="1200" spc="-6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09728" indent="-109728" algn="l" defTabSz="1097280" rtl="0" eaLnBrk="1" latinLnBrk="0" hangingPunct="1">
        <a:lnSpc>
          <a:spcPct val="90000"/>
        </a:lnSpc>
        <a:spcBef>
          <a:spcPts val="1440"/>
        </a:spcBef>
        <a:spcAft>
          <a:spcPts val="24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60858" indent="-219456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21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0314" indent="-219456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99770" indent="-219456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19226" indent="-219456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20000" indent="-274320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560000" indent="-274320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00000" indent="-274320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40000" indent="-274320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7C446E-E0A3-4049-8028-C1F46A41FEAD}"/>
              </a:ext>
            </a:extLst>
          </p:cNvPr>
          <p:cNvSpPr txBox="1"/>
          <p:nvPr/>
        </p:nvSpPr>
        <p:spPr>
          <a:xfrm flipH="1">
            <a:off x="2686050" y="1371600"/>
            <a:ext cx="1101852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b="1" dirty="0">
              <a:cs typeface="Alexandria" panose="020B0604020202020204" charset="-78"/>
            </a:endParaRPr>
          </a:p>
          <a:p>
            <a:pPr algn="ctr"/>
            <a:endParaRPr lang="ru-RU" sz="4800" b="1" dirty="0">
              <a:cs typeface="Alexandria" panose="020B0604020202020204" charset="-78"/>
            </a:endParaRPr>
          </a:p>
          <a:p>
            <a:pPr algn="ctr"/>
            <a:endParaRPr lang="ru-RU" sz="4400" dirty="0">
              <a:cs typeface="Alexandria" panose="020B0604020202020204" charset="-78"/>
            </a:endParaRPr>
          </a:p>
          <a:p>
            <a:pPr algn="ctr"/>
            <a:r>
              <a:rPr lang="ru-RU" sz="4800" b="1" dirty="0">
                <a:solidFill>
                  <a:schemeClr val="accent2"/>
                </a:solidFill>
                <a:cs typeface="Alexandria" panose="020B0604020202020204" charset="-78"/>
              </a:rPr>
              <a:t>Роль игры и детской субкультуры в дошкольном детстве</a:t>
            </a:r>
          </a:p>
          <a:p>
            <a:pPr algn="r"/>
            <a:endParaRPr lang="ru-RU" sz="4400" dirty="0">
              <a:cs typeface="Alexandria" panose="020B0604020202020204" charset="-78"/>
            </a:endParaRPr>
          </a:p>
          <a:p>
            <a:pPr algn="r"/>
            <a:endParaRPr lang="ru-RU" sz="3600" dirty="0">
              <a:cs typeface="Alexandria" panose="020B0604020202020204" charset="-78"/>
            </a:endParaRPr>
          </a:p>
          <a:p>
            <a:pPr algn="r"/>
            <a:r>
              <a:rPr lang="ru-RU" sz="3600" dirty="0">
                <a:cs typeface="Alexandria" panose="020B0604020202020204" charset="-78"/>
              </a:rPr>
              <a:t>Подготовила:</a:t>
            </a:r>
          </a:p>
          <a:p>
            <a:pPr algn="r"/>
            <a:r>
              <a:rPr lang="ru-RU" sz="3600" dirty="0" err="1">
                <a:cs typeface="Alexandria" panose="020B0604020202020204" charset="-78"/>
              </a:rPr>
              <a:t>Шаповалова</a:t>
            </a:r>
            <a:r>
              <a:rPr lang="ru-RU" sz="3600" dirty="0">
                <a:cs typeface="Alexandria" panose="020B0604020202020204" charset="-78"/>
              </a:rPr>
              <a:t> Елена Егоровна</a:t>
            </a:r>
          </a:p>
          <a:p>
            <a:endParaRPr lang="ru-RU" dirty="0"/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8E1D7A6B-B2BE-472F-882E-B2342944F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80010"/>
            <a:ext cx="12172950" cy="337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283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294692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Игра и развитие основных навыков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4052411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4846201"/>
            <a:ext cx="22919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Развитие коммуникативных навыков.</a:t>
            </a:r>
            <a:endParaRPr lang="en-US" sz="1750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2304" y="4052411"/>
            <a:ext cx="566976" cy="566976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8912304" y="4846201"/>
            <a:ext cx="22920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Развитие воображения и творчества.</a:t>
            </a:r>
            <a:endParaRPr lang="en-US" sz="175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4538" y="4052411"/>
            <a:ext cx="566976" cy="566976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11544538" y="4846201"/>
            <a:ext cx="22919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Развитие моторики.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64498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Заключение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5693926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Игра — важнейший вид деятельности для дошкольников. Взрослые должны создавать условия для игры, поддерживать, участвовать в игре, выбирать полезные игры, обогащать сюжеты.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29753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Роль игры и детской субкультуры в дошкольном детстве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296251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Игра и детская субкультура играют важную роль в развитии ребенка. В этой презентации мы разберемся в ключевых аспектах игровой деятельности и её влиянии на детей дошкольного возраста.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89E8BA-17AE-4E14-ABED-4553A4779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713231"/>
            <a:ext cx="4080510" cy="2743200"/>
          </a:xfrm>
        </p:spPr>
        <p:txBody>
          <a:bodyPr/>
          <a:lstStyle/>
          <a:p>
            <a:r>
              <a:rPr lang="ru-RU" dirty="0"/>
              <a:t>Рекомендуемые формы и темы просвещения родителей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96421D-A81A-4765-856B-F0F254BC7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0" y="877824"/>
            <a:ext cx="7790688" cy="6309360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r>
              <a:rPr lang="ru-RU" sz="2200" b="1" dirty="0">
                <a:latin typeface="Nobile" panose="020B0604020202020204" charset="0"/>
              </a:rPr>
              <a:t>– родительские собрания: «Роль игры в развитии ребенка дошкольного возраста», «Во что поиграть с ребенком дома»; </a:t>
            </a:r>
          </a:p>
          <a:p>
            <a:endParaRPr lang="ru-RU" sz="2200" b="1" dirty="0">
              <a:latin typeface="Nobile" panose="020B0604020202020204" charset="0"/>
            </a:endParaRPr>
          </a:p>
          <a:p>
            <a:r>
              <a:rPr lang="ru-RU" sz="2200" b="1" dirty="0">
                <a:latin typeface="Nobile" panose="020B0604020202020204" charset="0"/>
              </a:rPr>
              <a:t>– мастер-классы: «Конструктор из бросового материала», «Игры с детьми дома: 10 занимательных идей»;</a:t>
            </a:r>
          </a:p>
          <a:p>
            <a:endParaRPr lang="ru-RU" sz="2200" b="1" dirty="0">
              <a:latin typeface="Nobile" panose="020B0604020202020204" charset="0"/>
            </a:endParaRPr>
          </a:p>
          <a:p>
            <a:r>
              <a:rPr lang="ru-RU" sz="2200" b="1" dirty="0">
                <a:latin typeface="Nobile" panose="020B0604020202020204" charset="0"/>
              </a:rPr>
              <a:t> – тематические консультации: «Играем или учимся», «Учимся играя»;</a:t>
            </a:r>
          </a:p>
          <a:p>
            <a:endParaRPr lang="ru-RU" sz="2200" b="1" dirty="0">
              <a:latin typeface="Nobile" panose="020B0604020202020204" charset="0"/>
            </a:endParaRPr>
          </a:p>
          <a:p>
            <a:r>
              <a:rPr lang="ru-RU" sz="2200" b="1" dirty="0">
                <a:latin typeface="Nobile" panose="020B0604020202020204" charset="0"/>
              </a:rPr>
              <a:t> – электронные книги: «Игры с правилами для детей», «Как не скучать в пути», «Родителям о сюжетной игре»; </a:t>
            </a:r>
          </a:p>
          <a:p>
            <a:endParaRPr lang="ru-RU" sz="2200" b="1" dirty="0">
              <a:latin typeface="Nobile" panose="020B0604020202020204" charset="0"/>
            </a:endParaRPr>
          </a:p>
          <a:p>
            <a:r>
              <a:rPr lang="ru-RU" sz="2200" b="1" dirty="0">
                <a:latin typeface="Nobile" panose="020B0604020202020204" charset="0"/>
              </a:rPr>
              <a:t> – дискуссия: «Есть ли у современных родителей время для детских игр?»;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963106-A0DD-4C03-AB22-EA416DF7E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21762" y="6648925"/>
            <a:ext cx="1267358" cy="9173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07272A24-6C45-4D2A-8AD0-2873867D0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4949190" cy="385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876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848672-3749-48E1-87DC-DDD484154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Рекомендуемые формы и темы просвещения родителей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39B2D0-109F-4884-AF21-354B0DB7C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  <a:p>
            <a:r>
              <a:rPr lang="ru-RU" sz="2200" b="1" dirty="0">
                <a:latin typeface="Nobile" panose="020B0604020202020204" charset="0"/>
              </a:rPr>
              <a:t>– игра-приключение для родителей: «Игра – это серьезно!»; </a:t>
            </a:r>
          </a:p>
          <a:p>
            <a:endParaRPr lang="ru-RU" sz="2200" b="1" dirty="0">
              <a:latin typeface="Nobile" panose="020B0604020202020204" charset="0"/>
            </a:endParaRPr>
          </a:p>
          <a:p>
            <a:r>
              <a:rPr lang="ru-RU" sz="2200" b="1" dirty="0">
                <a:latin typeface="Nobile" panose="020B0604020202020204" charset="0"/>
              </a:rPr>
              <a:t>– игротека – совместные часы игры детей и родителей: «Поиграем?!»;</a:t>
            </a:r>
          </a:p>
          <a:p>
            <a:endParaRPr lang="ru-RU" sz="2200" b="1" dirty="0">
              <a:latin typeface="Nobile" panose="020B0604020202020204" charset="0"/>
            </a:endParaRPr>
          </a:p>
          <a:p>
            <a:r>
              <a:rPr lang="ru-RU" sz="2200" b="1" dirty="0">
                <a:latin typeface="Nobile" panose="020B0604020202020204" charset="0"/>
              </a:rPr>
              <a:t> – семинары-практикумы: «Организация сюжетно-ролевой игры в семье», «Как играть с ребенком?», «Что нужно детям для игры?»;</a:t>
            </a:r>
          </a:p>
          <a:p>
            <a:endParaRPr lang="ru-RU" sz="2200" b="1" dirty="0">
              <a:latin typeface="Nobile" panose="020B0604020202020204" charset="0"/>
            </a:endParaRPr>
          </a:p>
          <a:p>
            <a:r>
              <a:rPr lang="ru-RU" sz="2200" b="1" dirty="0">
                <a:latin typeface="Nobile" panose="020B0604020202020204" charset="0"/>
              </a:rPr>
              <a:t> – практикум для родителей: «Играем вместе с детьми»;</a:t>
            </a:r>
          </a:p>
          <a:p>
            <a:endParaRPr lang="ru-RU" sz="2200" b="1" dirty="0">
              <a:latin typeface="Nobile" panose="020B0604020202020204" charset="0"/>
            </a:endParaRPr>
          </a:p>
          <a:p>
            <a:r>
              <a:rPr lang="ru-RU" sz="2200" b="1" dirty="0">
                <a:latin typeface="Nobile" panose="020B0604020202020204" charset="0"/>
              </a:rPr>
              <a:t> – круглый стол: «Игры нашего детства»;</a:t>
            </a:r>
          </a:p>
          <a:p>
            <a:endParaRPr lang="ru-RU" sz="2200" b="1" dirty="0">
              <a:latin typeface="Nobile" panose="020B0604020202020204" charset="0"/>
            </a:endParaRPr>
          </a:p>
          <a:p>
            <a:r>
              <a:rPr lang="ru-RU" sz="2200" b="1" dirty="0">
                <a:latin typeface="Nobile" panose="020B0604020202020204" charset="0"/>
              </a:rPr>
              <a:t> – фото- и видеопрезентации детской игры, памятки для родителей.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1D02F8-7735-4433-946F-9D0992A93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1530" y="3433990"/>
            <a:ext cx="3840480" cy="405494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102" name="Picture 6" descr="Picture background">
            <a:extLst>
              <a:ext uri="{FF2B5EF4-FFF2-40B4-BE49-F238E27FC236}">
                <a16:creationId xmlns:a16="http://schemas.microsoft.com/office/drawing/2014/main" id="{EC7F616D-5166-4C16-808F-063BBE595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9" y="3483861"/>
            <a:ext cx="4867751" cy="403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970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479000"/>
            <a:ext cx="869192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 err="1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Что</a:t>
            </a: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 такое детская субкультура?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732014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 err="1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Детская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750" dirty="0" err="1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субкультура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– это система ценностей, норм, обычаев и символов, создаваемых детьми.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5332928" y="3732014"/>
            <a:ext cx="397811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Особенности детской субкультуры дошкольного возраста: непосредственность, эмоциональность, опора на игровой опыт.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9872067" y="3732014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Примеры элементов детской субкультуры: считалки, дразнилки, секреты, игры.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758791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Нормально ли, если ребенок все время играет?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77166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7017306" y="3771662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Игровая деятельность является ведущей в дошкольном возрасте.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10171867" y="377166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908983" y="3771662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Игра важна для психического развития, обучения и социализации ребенка.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6280190" y="570523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017306" y="5705237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Важно поддерживать баланс между игрой и другими видами деятельности.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61889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Какие игры полезны, а какие могут навредить?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376613"/>
            <a:ext cx="3664863" cy="1685092"/>
          </a:xfrm>
          <a:prstGeom prst="roundRect">
            <a:avLst>
              <a:gd name="adj" fmla="val 5654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14624" y="36110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Сюжетно-ролевые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14624" y="4101465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Развивают воображение, социальные навыки.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3376613"/>
            <a:ext cx="3664863" cy="1685092"/>
          </a:xfrm>
          <a:prstGeom prst="roundRect">
            <a:avLst>
              <a:gd name="adj" fmla="val 5654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06301" y="36110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Дидактические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301" y="4101465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Учат правилам, развивают мышление.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288518"/>
            <a:ext cx="7556421" cy="1322189"/>
          </a:xfrm>
          <a:prstGeom prst="roundRect">
            <a:avLst>
              <a:gd name="adj" fmla="val 7205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14624" y="55229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Подвижные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14624" y="6013371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Укрепляют здоровье, развивают координацию.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067038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Зачем нужна игра и может ли ребенок развиваться без игры?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535341" y="3533537"/>
            <a:ext cx="30480" cy="3629025"/>
          </a:xfrm>
          <a:prstGeom prst="roundRect">
            <a:avLst>
              <a:gd name="adj" fmla="val 312558"/>
            </a:avLst>
          </a:prstGeom>
          <a:solidFill>
            <a:srgbClr val="B8C3DF"/>
          </a:solidFill>
          <a:ln/>
        </p:spPr>
      </p:sp>
      <p:sp>
        <p:nvSpPr>
          <p:cNvPr id="5" name="Shape 2"/>
          <p:cNvSpPr/>
          <p:nvPr/>
        </p:nvSpPr>
        <p:spPr>
          <a:xfrm>
            <a:off x="6760012" y="4028599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8C3DF"/>
          </a:solidFill>
          <a:ln/>
        </p:spPr>
      </p:sp>
      <p:sp>
        <p:nvSpPr>
          <p:cNvPr id="6" name="Shape 3"/>
          <p:cNvSpPr/>
          <p:nvPr/>
        </p:nvSpPr>
        <p:spPr>
          <a:xfrm>
            <a:off x="6280190" y="378868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365260" y="3831193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7669411" y="3760351"/>
            <a:ext cx="61671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Игра развивает познавательные процессы, речь, эмоциональную сферу.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6760012" y="5434846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8C3DF"/>
          </a:solidFill>
          <a:ln/>
        </p:spPr>
      </p:sp>
      <p:sp>
        <p:nvSpPr>
          <p:cNvPr id="10" name="Shape 7"/>
          <p:cNvSpPr/>
          <p:nvPr/>
        </p:nvSpPr>
        <p:spPr>
          <a:xfrm>
            <a:off x="6280190" y="519493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365260" y="5237440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</a:t>
            </a:r>
            <a:endParaRPr lang="en-US" sz="2650" dirty="0"/>
          </a:p>
        </p:txBody>
      </p:sp>
      <p:sp>
        <p:nvSpPr>
          <p:cNvPr id="12" name="Text 9"/>
          <p:cNvSpPr/>
          <p:nvPr/>
        </p:nvSpPr>
        <p:spPr>
          <a:xfrm>
            <a:off x="7669411" y="5166598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Игра помогает формировать учебную деятельность.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6760012" y="6478191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8C3DF"/>
          </a:solidFill>
          <a:ln/>
        </p:spPr>
      </p:sp>
      <p:sp>
        <p:nvSpPr>
          <p:cNvPr id="14" name="Shape 11"/>
          <p:cNvSpPr/>
          <p:nvPr/>
        </p:nvSpPr>
        <p:spPr>
          <a:xfrm>
            <a:off x="6280190" y="623828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6365260" y="6280785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3</a:t>
            </a:r>
            <a:endParaRPr lang="en-US" sz="2650" dirty="0"/>
          </a:p>
        </p:txBody>
      </p:sp>
      <p:sp>
        <p:nvSpPr>
          <p:cNvPr id="16" name="Text 13"/>
          <p:cNvSpPr/>
          <p:nvPr/>
        </p:nvSpPr>
        <p:spPr>
          <a:xfrm>
            <a:off x="7669411" y="6209943"/>
            <a:ext cx="61671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Игра – это основной вид деятельности, обеспечивающий гармоничное развитие ребенка.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19455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Откуда дети черпают сюжеты игр?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952274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3179088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Личный опыт ребенка: наблюдения, переживания.</a:t>
            </a:r>
            <a:endParaRPr lang="en-US" sz="1750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4313158"/>
            <a:ext cx="1134070" cy="1360884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2268022" y="4539972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Рассказы взрослых, книги, мультфильмы, фильмы.</a:t>
            </a:r>
            <a:endParaRPr lang="en-US" sz="175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5674042"/>
            <a:ext cx="1134070" cy="1360884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2268022" y="5900857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Влияние социокультурной среды: отражение социальных ролей, профессий.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78</TotalTime>
  <Words>484</Words>
  <Application>Microsoft Office PowerPoint</Application>
  <PresentationFormat>Произвольный</PresentationFormat>
  <Paragraphs>74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Alexandria</vt:lpstr>
      <vt:lpstr>Calibri Light</vt:lpstr>
      <vt:lpstr>Nobile</vt:lpstr>
      <vt:lpstr>Calibri</vt:lpstr>
      <vt:lpstr>Ретро</vt:lpstr>
      <vt:lpstr>Презентация PowerPoint</vt:lpstr>
      <vt:lpstr>Презентация PowerPoint</vt:lpstr>
      <vt:lpstr>Рекомендуемые формы и темы просвещения родителей</vt:lpstr>
      <vt:lpstr>Рекомендуемые формы и темы просвещения родителей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15</cp:revision>
  <dcterms:created xsi:type="dcterms:W3CDTF">2025-03-06T17:37:31Z</dcterms:created>
  <dcterms:modified xsi:type="dcterms:W3CDTF">2025-03-19T13:48:41Z</dcterms:modified>
</cp:coreProperties>
</file>