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4" r:id="rId2"/>
    <p:sldId id="256" r:id="rId3"/>
    <p:sldId id="266" r:id="rId4"/>
    <p:sldId id="318" r:id="rId5"/>
    <p:sldId id="261" r:id="rId6"/>
    <p:sldId id="267" r:id="rId7"/>
    <p:sldId id="262" r:id="rId8"/>
    <p:sldId id="280" r:id="rId9"/>
    <p:sldId id="281" r:id="rId10"/>
    <p:sldId id="282" r:id="rId11"/>
    <p:sldId id="283" r:id="rId12"/>
    <p:sldId id="265" r:id="rId13"/>
    <p:sldId id="279" r:id="rId14"/>
    <p:sldId id="315" r:id="rId15"/>
    <p:sldId id="270" r:id="rId16"/>
    <p:sldId id="258" r:id="rId17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CCFF"/>
    <a:srgbClr val="CC3300"/>
    <a:srgbClr val="008000"/>
    <a:srgbClr val="1A02C8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06" autoAdjust="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E9EB28C0-1A11-4D8C-9D13-170532FD196A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523B5F1B-41C3-40FE-B1BA-E68C8A8038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4186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B5F1B-41C3-40FE-B1BA-E68C8A8038B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850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B5F1B-41C3-40FE-B1BA-E68C8A8038BC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850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 descr="C:\Users\Ирина\Desktop\труд фото\5ffaffa311b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8941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0"/>
            <a:ext cx="3995936" cy="569386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i="1" spc="50" dirty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ТРУДОВОЕ ВОСПИТАНИЕ                ДЕТЕЙ </a:t>
            </a:r>
          </a:p>
          <a:p>
            <a:r>
              <a:rPr lang="ru-RU" sz="4000" b="1" i="1" spc="50" dirty="0">
                <a:ln w="11430"/>
                <a:solidFill>
                  <a:srgbClr val="CC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ДОШКОЛЬНОГО ВОЗРАСТА</a:t>
            </a:r>
            <a:r>
              <a:rPr lang="ru-RU" sz="4400" b="1" i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</a:p>
          <a:p>
            <a:endParaRPr lang="ru-RU" sz="20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ru-RU" sz="2000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ru-RU" sz="2000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ru-RU" sz="2000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ru-RU" sz="2000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ru-RU" sz="2000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ru-RU" sz="2000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r>
              <a:rPr lang="ru-RU" sz="2000" b="1" i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Воспитатель Бережная Е.Г.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5489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39205" y="496132"/>
            <a:ext cx="966911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ru-RU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Труд в природе- </a:t>
            </a:r>
          </a:p>
          <a:p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уход за растениями,                			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выращивание овощей</a:t>
            </a:r>
          </a:p>
          <a:p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на огороде и растений </a:t>
            </a:r>
          </a:p>
          <a:p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в уголке природы, </a:t>
            </a:r>
          </a:p>
          <a:p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цветнике, </a:t>
            </a:r>
          </a:p>
          <a:p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участка.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1043608" y="1484784"/>
            <a:ext cx="69847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Ручной и художественный труд </a:t>
            </a:r>
            <a: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направлен на удовлетворение эстетических потребностей человека, развивает конструктивные и творческие способности детей.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Ирина\Desktop\труд фото\122045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Горизонтальный свиток 3"/>
          <p:cNvSpPr/>
          <p:nvPr/>
        </p:nvSpPr>
        <p:spPr>
          <a:xfrm>
            <a:off x="1547664" y="404664"/>
            <a:ext cx="6048672" cy="1020696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Формы организации труда детей</a:t>
            </a:r>
          </a:p>
        </p:txBody>
      </p:sp>
      <p:sp>
        <p:nvSpPr>
          <p:cNvPr id="9" name="Выноска со стрелкой вниз 8"/>
          <p:cNvSpPr/>
          <p:nvPr/>
        </p:nvSpPr>
        <p:spPr>
          <a:xfrm>
            <a:off x="1043608" y="1844824"/>
            <a:ext cx="1728192" cy="1296144"/>
          </a:xfrm>
          <a:prstGeom prst="downArrow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Поручения</a:t>
            </a:r>
          </a:p>
        </p:txBody>
      </p:sp>
      <p:sp>
        <p:nvSpPr>
          <p:cNvPr id="10" name="Выноска со стрелкой вниз 9"/>
          <p:cNvSpPr/>
          <p:nvPr/>
        </p:nvSpPr>
        <p:spPr>
          <a:xfrm>
            <a:off x="3563888" y="1844824"/>
            <a:ext cx="1850504" cy="1224136"/>
          </a:xfrm>
          <a:prstGeom prst="downArrow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Дежурства</a:t>
            </a:r>
            <a:endParaRPr lang="ru-RU" dirty="0"/>
          </a:p>
        </p:txBody>
      </p:sp>
      <p:sp>
        <p:nvSpPr>
          <p:cNvPr id="11" name="Выноска со стрелкой вниз 10"/>
          <p:cNvSpPr/>
          <p:nvPr/>
        </p:nvSpPr>
        <p:spPr>
          <a:xfrm>
            <a:off x="6228184" y="1844824"/>
            <a:ext cx="1800200" cy="1224136"/>
          </a:xfrm>
          <a:prstGeom prst="downArrow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Коллективный труд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2339752" y="1484784"/>
            <a:ext cx="2088232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42798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427984" y="1484784"/>
            <a:ext cx="2016224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Вертикальный свиток 21"/>
          <p:cNvSpPr/>
          <p:nvPr/>
        </p:nvSpPr>
        <p:spPr>
          <a:xfrm>
            <a:off x="5724128" y="3212976"/>
            <a:ext cx="2664296" cy="3024336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Общий труд</a:t>
            </a:r>
          </a:p>
          <a:p>
            <a:pPr algn="ctr"/>
            <a:r>
              <a:rPr lang="ru-RU" dirty="0"/>
              <a:t>Совместный труд</a:t>
            </a:r>
          </a:p>
        </p:txBody>
      </p:sp>
      <p:sp>
        <p:nvSpPr>
          <p:cNvPr id="23" name="Вертикальный свиток 22"/>
          <p:cNvSpPr/>
          <p:nvPr/>
        </p:nvSpPr>
        <p:spPr>
          <a:xfrm>
            <a:off x="467544" y="3212976"/>
            <a:ext cx="2736304" cy="3024336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Индивидуальные</a:t>
            </a:r>
          </a:p>
          <a:p>
            <a:pPr algn="ctr"/>
            <a:r>
              <a:rPr lang="ru-RU" dirty="0"/>
              <a:t>Подгрупповые</a:t>
            </a:r>
          </a:p>
          <a:p>
            <a:pPr algn="ctr"/>
            <a:r>
              <a:rPr lang="ru-RU" dirty="0"/>
              <a:t>Коллективные </a:t>
            </a:r>
          </a:p>
          <a:p>
            <a:pPr algn="ctr"/>
            <a:r>
              <a:rPr lang="ru-RU" dirty="0"/>
              <a:t>Общие </a:t>
            </a:r>
          </a:p>
          <a:p>
            <a:pPr algn="ctr"/>
            <a:r>
              <a:rPr lang="ru-RU" dirty="0"/>
              <a:t>Кратковременные </a:t>
            </a:r>
          </a:p>
          <a:p>
            <a:pPr algn="ctr"/>
            <a:r>
              <a:rPr lang="ru-RU" dirty="0"/>
              <a:t>Долгосрочные</a:t>
            </a:r>
          </a:p>
          <a:p>
            <a:pPr algn="ctr"/>
            <a:r>
              <a:rPr lang="ru-RU" dirty="0"/>
              <a:t>Эпизодические</a:t>
            </a:r>
          </a:p>
          <a:p>
            <a:pPr algn="ctr"/>
            <a:r>
              <a:rPr lang="ru-RU" dirty="0"/>
              <a:t>Регулярные </a:t>
            </a:r>
          </a:p>
          <a:p>
            <a:pPr algn="ctr"/>
            <a:r>
              <a:rPr lang="ru-RU" dirty="0"/>
              <a:t>Простые</a:t>
            </a:r>
          </a:p>
          <a:p>
            <a:pPr algn="ctr"/>
            <a:r>
              <a:rPr lang="ru-RU" dirty="0"/>
              <a:t>Сложные   </a:t>
            </a:r>
          </a:p>
        </p:txBody>
      </p:sp>
      <p:sp>
        <p:nvSpPr>
          <p:cNvPr id="24" name="Вертикальный свиток 23"/>
          <p:cNvSpPr/>
          <p:nvPr/>
        </p:nvSpPr>
        <p:spPr>
          <a:xfrm>
            <a:off x="3059832" y="3212976"/>
            <a:ext cx="2736304" cy="3024336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Индивидуальные</a:t>
            </a:r>
          </a:p>
          <a:p>
            <a:pPr algn="ctr"/>
            <a:r>
              <a:rPr lang="ru-RU" dirty="0"/>
              <a:t>Подгрупповые </a:t>
            </a:r>
          </a:p>
          <a:p>
            <a:pPr algn="ctr"/>
            <a:r>
              <a:rPr lang="ru-RU" dirty="0"/>
              <a:t>(по столовой;</a:t>
            </a:r>
          </a:p>
          <a:p>
            <a:pPr algn="ctr"/>
            <a:r>
              <a:rPr lang="ru-RU" dirty="0"/>
              <a:t>в уголке природы;</a:t>
            </a:r>
          </a:p>
          <a:p>
            <a:pPr algn="ctr"/>
            <a:r>
              <a:rPr lang="ru-RU" dirty="0"/>
              <a:t>подготовка к занятиям)</a:t>
            </a:r>
          </a:p>
          <a:p>
            <a:pPr algn="ctr"/>
            <a:r>
              <a:rPr lang="ru-RU" dirty="0"/>
              <a:t>Обязательные</a:t>
            </a:r>
          </a:p>
          <a:p>
            <a:pPr algn="ctr"/>
            <a:r>
              <a:rPr lang="ru-RU" dirty="0"/>
              <a:t>Систематичные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Ирина\Desktop\труд фото\0c095fbb0f4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37581"/>
            <a:ext cx="9144000" cy="6922413"/>
          </a:xfrm>
          <a:prstGeom prst="rect">
            <a:avLst/>
          </a:prstGeom>
          <a:noFill/>
        </p:spPr>
      </p:pic>
      <p:sp>
        <p:nvSpPr>
          <p:cNvPr id="3" name="Лента лицом вверх 2"/>
          <p:cNvSpPr/>
          <p:nvPr/>
        </p:nvSpPr>
        <p:spPr>
          <a:xfrm>
            <a:off x="539552" y="260648"/>
            <a:ext cx="8064896" cy="864096"/>
          </a:xfrm>
          <a:prstGeom prst="ribbon2">
            <a:avLst>
              <a:gd name="adj1" fmla="val 0"/>
              <a:gd name="adj2" fmla="val 75000"/>
            </a:avLst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Средства, методы и приемы трудового воспитания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1560" y="1196752"/>
            <a:ext cx="7920880" cy="540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НОД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Совместная деятельность  в процессе режимных </a:t>
            </a:r>
          </a:p>
          <a:p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моментов в течение всего дня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Наблюдения за трудом взрослых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Организация трудовой деятельности и посильной помощи взрослым 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Экскурсии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Художественные средства (изо, музыка, </a:t>
            </a:r>
          </a:p>
          <a:p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художественная литература и др.) 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Дидактические, настольные  игры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Рассматривание картин, иллюстраций, картинок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Интеграция образовательных областей</a:t>
            </a:r>
          </a:p>
          <a:p>
            <a:pPr>
              <a:buFont typeface="Wingdings" pitchFamily="2" charset="2"/>
              <a:buChar char="Ø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xmlns="" id="{39B5A00E-8FF4-4054-A901-64AE2578E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21B4A35-9979-42A1-9FD0-A166644D1AA2}"/>
              </a:ext>
            </a:extLst>
          </p:cNvPr>
          <p:cNvSpPr txBox="1"/>
          <p:nvPr/>
        </p:nvSpPr>
        <p:spPr>
          <a:xfrm>
            <a:off x="1907704" y="476672"/>
            <a:ext cx="69847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Трудолюбие включает следующие компоненты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D913D75-3083-4436-9EC3-DD5FC849FC94}"/>
              </a:ext>
            </a:extLst>
          </p:cNvPr>
          <p:cNvSpPr txBox="1"/>
          <p:nvPr/>
        </p:nvSpPr>
        <p:spPr>
          <a:xfrm>
            <a:off x="1331640" y="2708920"/>
            <a:ext cx="67687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CC"/>
                </a:solidFill>
              </a:rPr>
              <a:t>п</a:t>
            </a:r>
            <a:r>
              <a:rPr lang="ru-RU" sz="2400" dirty="0" smtClean="0">
                <a:solidFill>
                  <a:srgbClr val="0000CC"/>
                </a:solidFill>
              </a:rPr>
              <a:t>отребность в трудовой деятельности и созидании, ее здоровье социальные и личные и мотивы;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CC"/>
                </a:solidFill>
              </a:rPr>
              <a:t>п</a:t>
            </a:r>
            <a:r>
              <a:rPr lang="ru-RU" sz="2400" dirty="0" smtClean="0">
                <a:solidFill>
                  <a:srgbClr val="0000CC"/>
                </a:solidFill>
              </a:rPr>
              <a:t>онимание пользы труда для себя и убеждение в его нравственной основе;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CC"/>
                </a:solidFill>
              </a:rPr>
              <a:t>н</a:t>
            </a:r>
            <a:r>
              <a:rPr lang="ru-RU" sz="2400" dirty="0" smtClean="0">
                <a:solidFill>
                  <a:srgbClr val="0000CC"/>
                </a:solidFill>
              </a:rPr>
              <a:t>аличие трудовых умений и навыков и их постоянное совершенствование;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CC"/>
                </a:solidFill>
              </a:rPr>
              <a:t>д</a:t>
            </a:r>
            <a:r>
              <a:rPr lang="ru-RU" sz="2400" dirty="0" smtClean="0">
                <a:solidFill>
                  <a:srgbClr val="0000CC"/>
                </a:solidFill>
              </a:rPr>
              <a:t>остаточно развитию волю личности</a:t>
            </a:r>
            <a:r>
              <a:rPr lang="ru-RU" sz="3200" dirty="0" smtClean="0">
                <a:solidFill>
                  <a:srgbClr val="0000CC"/>
                </a:solidFill>
              </a:rPr>
              <a:t>.</a:t>
            </a:r>
            <a:endParaRPr lang="ru-RU" sz="32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145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1403648" y="260648"/>
            <a:ext cx="6541343" cy="1903487"/>
          </a:xfrm>
          <a:prstGeom prst="rect">
            <a:avLst/>
          </a:prstGeom>
        </p:spPr>
        <p:txBody>
          <a:bodyPr wrap="none" fromWordArt="1">
            <a:prstTxWarp prst="textTriangle">
              <a:avLst/>
            </a:prstTxWarp>
          </a:bodyPr>
          <a:lstStyle/>
          <a:p>
            <a:pPr algn="ctr" rtl="0"/>
            <a:r>
              <a:rPr lang="ru-RU" sz="3600" kern="10" spc="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Работа с </a:t>
            </a:r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родителями</a:t>
            </a:r>
            <a:endParaRPr lang="ru-RU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127000" y="1544078"/>
            <a:ext cx="8790161" cy="517362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sz="800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4C68259-6BE8-4371-BE87-53A9AB12A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2358838"/>
            <a:ext cx="8089577" cy="3939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Рекомендуемые формы и темы просвещения родителей</a:t>
            </a:r>
            <a:b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родительское собрание: «Роль семьи в трудовом воспитании детей дошкольного возраста»;</a:t>
            </a:r>
            <a:b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тематические встречи с людьми разных профессий: «Календарь профессий» (в течение года);</a:t>
            </a:r>
            <a:b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акции: «Трудовой десант» (посадка растений, деревьев на территории ДОО, уборка сухой листвы), «Цветочная поляна и волшебный огород», «Огород на подоконнике»;</a:t>
            </a:r>
            <a:b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мастер-класс: «Вместе дело спорится»;</a:t>
            </a:r>
            <a:b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фотовыставки: «День добрых дел», «Мы любим маме помогать»;</a:t>
            </a:r>
            <a:b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родительский лекторий: «Надо ли ребенку трудиться», «Творим вместе»;</a:t>
            </a:r>
            <a:b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консультации и тематические аудиозаписи: «Что значит труд для дошкольника?», «Трудовые поручения в семье», «Самообслуживание как вид труда»;</a:t>
            </a:r>
            <a:b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виртуальная экскурсия на рабочее место родителей: «На работу вместе с мамой (папой)»;</a:t>
            </a:r>
            <a:b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видеопросмотр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трудовой деятельности детей в ДОО и семье;</a:t>
            </a:r>
            <a:b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игровой практикум: «Посиделки в русской избе», «Терпение и труд все перетрут».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   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Roboto"/>
              </a:rPr>
              <a:t/>
            </a:r>
            <a:b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Roboto"/>
              </a:rPr>
            </a:b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AutoShape 4" descr="Красное сердце">
            <a:extLst>
              <a:ext uri="{FF2B5EF4-FFF2-40B4-BE49-F238E27FC236}">
                <a16:creationId xmlns:a16="http://schemas.microsoft.com/office/drawing/2014/main" xmlns="" id="{B17BC65E-F474-469F-BBE9-EFE0A88A716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7000" y="10445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2" descr="C:\Users\Ирина\Desktop\труд фото\904dc173f25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3275856" y="2996952"/>
            <a:ext cx="5184576" cy="1584176"/>
          </a:xfrm>
          <a:prstGeom prst="rect">
            <a:avLst/>
          </a:prstGeom>
        </p:spPr>
        <p:txBody>
          <a:bodyPr wrap="none" fromWordArt="1">
            <a:prstTxWarp prst="textChevronInverted">
              <a:avLst/>
            </a:prstTxWarp>
          </a:bodyPr>
          <a:lstStyle/>
          <a:p>
            <a:pPr algn="ctr" rtl="0"/>
            <a:r>
              <a:rPr lang="ru-RU" sz="3600" kern="10" spc="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Ирина\Desktop\труд фото\904dc173f25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03848" y="2420887"/>
            <a:ext cx="54726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n w="1905"/>
                <a:solidFill>
                  <a:srgbClr val="CC33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Труд- целесообразная деятельность      человека,</a:t>
            </a:r>
          </a:p>
          <a:p>
            <a:r>
              <a:rPr lang="ru-RU" sz="2400" b="1" i="1" dirty="0">
                <a:ln w="1905"/>
                <a:solidFill>
                  <a:srgbClr val="CC33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b="1" i="1" dirty="0" smtClean="0">
                <a:ln w="1905"/>
                <a:solidFill>
                  <a:srgbClr val="CC33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аправленная на создание с помощью</a:t>
            </a:r>
          </a:p>
          <a:p>
            <a:r>
              <a:rPr lang="ru-RU" sz="2400" b="1" i="1" dirty="0" smtClean="0">
                <a:ln w="1905"/>
                <a:solidFill>
                  <a:srgbClr val="CC33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орудий производства</a:t>
            </a:r>
          </a:p>
          <a:p>
            <a:r>
              <a:rPr lang="ru-RU" sz="2400" b="1" i="1" dirty="0">
                <a:ln w="1905"/>
                <a:solidFill>
                  <a:srgbClr val="CC33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400" b="1" i="1" dirty="0" smtClean="0">
                <a:ln w="1905"/>
                <a:solidFill>
                  <a:srgbClr val="CC33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атериальных и духовных ценностей</a:t>
            </a:r>
          </a:p>
          <a:p>
            <a:endParaRPr lang="ru-RU" sz="2800" b="1" i="1" dirty="0">
              <a:ln w="1905"/>
              <a:solidFill>
                <a:srgbClr val="CC33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Ирина\Desktop\труд фото\1272348220_incora86_all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180528" y="-40254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3528" y="188640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Трудовое воспитание </a:t>
            </a:r>
            <a:r>
              <a:rPr lang="ru-RU" sz="36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– совместная деятельность взрослого и детей, направленная на развитие</a:t>
            </a:r>
          </a:p>
          <a:p>
            <a:r>
              <a:rPr lang="ru-RU" sz="3600" b="1" i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бщественных умений и способностей,</a:t>
            </a:r>
          </a:p>
          <a:p>
            <a:r>
              <a:rPr lang="ru-RU" sz="3600" b="1" i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36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отовности к  труду, формирование</a:t>
            </a:r>
          </a:p>
          <a:p>
            <a:r>
              <a:rPr lang="ru-RU" sz="3600" b="1" i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тветственного отношения к труду и его продукции.</a:t>
            </a:r>
            <a:endParaRPr lang="ru-RU" sz="3600" b="1" i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Ирина\Desktop\труд фото\1272348220_incora86_all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180528" y="-40254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3528" y="188640"/>
            <a:ext cx="84969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Трудовая операция-единица трудовой деятельности, выполняемая за счет физических и умственных условий человека на одном рабочем месте.</a:t>
            </a:r>
            <a:endParaRPr lang="ru-RU" sz="3600" b="1" i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928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Users\Ирина\Desktop\труд фото\360fcbd4155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2339752" y="188640"/>
            <a:ext cx="6624736" cy="122413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Цель трудового воспитания дошкольника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635896" y="2060848"/>
            <a:ext cx="5256584" cy="309634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Формирование положительного отношения ребенка к труду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5940152" y="1484784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2700"/>
            <a:ext cx="9143999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кругленный прямоугольник 2"/>
          <p:cNvSpPr/>
          <p:nvPr/>
        </p:nvSpPr>
        <p:spPr>
          <a:xfrm>
            <a:off x="611560" y="188640"/>
            <a:ext cx="7992888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Задачи трудового воспитания в ДОУ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3768" y="3861048"/>
            <a:ext cx="4320480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Ознакомление с трудом взрослых, воспитание уважения к  труженику и  результатам его труда, стремление оказывать посильную помощь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1484784"/>
            <a:ext cx="367240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Формирование положительного отношения к различным видам труда и творчества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87624" y="2636912"/>
            <a:ext cx="324036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Воспитание ценностного отношения к собственному труду, труду других людей и </a:t>
            </a:r>
            <a:r>
              <a:rPr lang="ru-RU"/>
              <a:t>результатами труду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23928" y="5229200"/>
            <a:ext cx="5040560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Развитие творческой инициативы </a:t>
            </a:r>
            <a:r>
              <a:rPr lang="en-US" dirty="0"/>
              <a:t>, </a:t>
            </a:r>
            <a:r>
              <a:rPr lang="ru-RU" dirty="0"/>
              <a:t>способности самостоятельно себя реализовывать в различных видах труда и </a:t>
            </a:r>
            <a:r>
              <a:rPr lang="ru-RU" dirty="0" smtClean="0"/>
              <a:t>творчества</a:t>
            </a:r>
            <a:r>
              <a:rPr lang="ru-RU" dirty="0"/>
              <a:t>.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3923928" y="1268760"/>
            <a:ext cx="648072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4211960" y="1412776"/>
            <a:ext cx="720080" cy="12241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444208" y="1412776"/>
            <a:ext cx="1152128" cy="3600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5004048" y="1412776"/>
            <a:ext cx="576064" cy="2304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Users\Ирина\Desktop\труд фото\360fcbd4155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563888" y="6926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4788024" y="1700808"/>
            <a:ext cx="2088232" cy="17784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Виды труда</a:t>
            </a:r>
          </a:p>
        </p:txBody>
      </p:sp>
      <p:sp>
        <p:nvSpPr>
          <p:cNvPr id="9" name="Овал 8"/>
          <p:cNvSpPr/>
          <p:nvPr/>
        </p:nvSpPr>
        <p:spPr>
          <a:xfrm>
            <a:off x="4644008" y="0"/>
            <a:ext cx="2376264" cy="1628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Само-</a:t>
            </a:r>
          </a:p>
          <a:p>
            <a:pPr algn="ctr"/>
            <a:r>
              <a:rPr lang="ru-RU" dirty="0"/>
              <a:t>обслуживание</a:t>
            </a:r>
          </a:p>
        </p:txBody>
      </p:sp>
      <p:sp>
        <p:nvSpPr>
          <p:cNvPr id="10" name="Овал 9"/>
          <p:cNvSpPr/>
          <p:nvPr/>
        </p:nvSpPr>
        <p:spPr>
          <a:xfrm>
            <a:off x="6948264" y="1772816"/>
            <a:ext cx="2195736" cy="149046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Хозяйственно-бытовой</a:t>
            </a:r>
          </a:p>
        </p:txBody>
      </p:sp>
      <p:sp>
        <p:nvSpPr>
          <p:cNvPr id="11" name="Овал 10"/>
          <p:cNvSpPr/>
          <p:nvPr/>
        </p:nvSpPr>
        <p:spPr>
          <a:xfrm>
            <a:off x="4788024" y="3573016"/>
            <a:ext cx="2232248" cy="1800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Труд в природе</a:t>
            </a:r>
          </a:p>
        </p:txBody>
      </p:sp>
      <p:sp>
        <p:nvSpPr>
          <p:cNvPr id="12" name="Овал 11"/>
          <p:cNvSpPr/>
          <p:nvPr/>
        </p:nvSpPr>
        <p:spPr>
          <a:xfrm>
            <a:off x="2555776" y="1772816"/>
            <a:ext cx="2210544" cy="156247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Ручной  и художеств. труд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763688" y="1340768"/>
            <a:ext cx="633670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Самообслуживание</a:t>
            </a:r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это труд ребенка, направленный на обслуживание самого себя (одевание, раздевание, прием пищи, уборка постели, игрушек,  подготовка рабочего места, санитарно-гигиенические </a:t>
            </a:r>
          </a:p>
          <a:p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процедуры и т.д.)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1979712" y="1196752"/>
            <a:ext cx="550810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Хозяйственно- бытовой труд </a:t>
            </a:r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направлен на  обслуживание коллектива, поддержание чистоты и порядка в помещении и  участке, помощь взрослым в организации режимных моментов.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1079</TotalTime>
  <Words>401</Words>
  <Application>Microsoft Office PowerPoint</Application>
  <PresentationFormat>Экран (4:3)</PresentationFormat>
  <Paragraphs>101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Пк</cp:lastModifiedBy>
  <cp:revision>139</cp:revision>
  <dcterms:created xsi:type="dcterms:W3CDTF">2013-03-17T20:31:18Z</dcterms:created>
  <dcterms:modified xsi:type="dcterms:W3CDTF">2025-03-17T05:07:36Z</dcterms:modified>
</cp:coreProperties>
</file>