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96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305A2-946A-4DF5-8629-7DEA0D1DAAE4}" type="datetimeFigureOut">
              <a:rPr lang="ru-RU" smtClean="0"/>
              <a:t>26.03.2025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30A1B-D501-4C69-89B3-8984DCBE5B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64830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305A2-946A-4DF5-8629-7DEA0D1DAAE4}" type="datetimeFigureOut">
              <a:rPr lang="ru-RU" smtClean="0"/>
              <a:t>26.03.2025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30A1B-D501-4C69-89B3-8984DCBE5B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2499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305A2-946A-4DF5-8629-7DEA0D1DAAE4}" type="datetimeFigureOut">
              <a:rPr lang="ru-RU" smtClean="0"/>
              <a:t>26.03.2025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30A1B-D501-4C69-89B3-8984DCBE5BF4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315334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305A2-946A-4DF5-8629-7DEA0D1DAAE4}" type="datetimeFigureOut">
              <a:rPr lang="ru-RU" smtClean="0"/>
              <a:t>26.03.2025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30A1B-D501-4C69-89B3-8984DCBE5B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95756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305A2-946A-4DF5-8629-7DEA0D1DAAE4}" type="datetimeFigureOut">
              <a:rPr lang="ru-RU" smtClean="0"/>
              <a:t>26.03.2025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30A1B-D501-4C69-89B3-8984DCBE5BF4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81537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305A2-946A-4DF5-8629-7DEA0D1DAAE4}" type="datetimeFigureOut">
              <a:rPr lang="ru-RU" smtClean="0"/>
              <a:t>26.03.2025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30A1B-D501-4C69-89B3-8984DCBE5B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95315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305A2-946A-4DF5-8629-7DEA0D1DAAE4}" type="datetimeFigureOut">
              <a:rPr lang="ru-RU" smtClean="0"/>
              <a:t>26.03.2025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30A1B-D501-4C69-89B3-8984DCBE5B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76982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305A2-946A-4DF5-8629-7DEA0D1DAAE4}" type="datetimeFigureOut">
              <a:rPr lang="ru-RU" smtClean="0"/>
              <a:t>26.03.2025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30A1B-D501-4C69-89B3-8984DCBE5B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2138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305A2-946A-4DF5-8629-7DEA0D1DAAE4}" type="datetimeFigureOut">
              <a:rPr lang="ru-RU" smtClean="0"/>
              <a:t>26.03.2025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30A1B-D501-4C69-89B3-8984DCBE5B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58793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305A2-946A-4DF5-8629-7DEA0D1DAAE4}" type="datetimeFigureOut">
              <a:rPr lang="ru-RU" smtClean="0"/>
              <a:t>26.03.2025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30A1B-D501-4C69-89B3-8984DCBE5B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9118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305A2-946A-4DF5-8629-7DEA0D1DAAE4}" type="datetimeFigureOut">
              <a:rPr lang="ru-RU" smtClean="0"/>
              <a:t>26.03.2025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30A1B-D501-4C69-89B3-8984DCBE5B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9054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305A2-946A-4DF5-8629-7DEA0D1DAAE4}" type="datetimeFigureOut">
              <a:rPr lang="ru-RU" smtClean="0"/>
              <a:t>26.03.2025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30A1B-D501-4C69-89B3-8984DCBE5B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9130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305A2-946A-4DF5-8629-7DEA0D1DAAE4}" type="datetimeFigureOut">
              <a:rPr lang="ru-RU" smtClean="0"/>
              <a:t>26.03.2025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30A1B-D501-4C69-89B3-8984DCBE5B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9270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305A2-946A-4DF5-8629-7DEA0D1DAAE4}" type="datetimeFigureOut">
              <a:rPr lang="ru-RU" smtClean="0"/>
              <a:t>26.03.2025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30A1B-D501-4C69-89B3-8984DCBE5B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3536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305A2-946A-4DF5-8629-7DEA0D1DAAE4}" type="datetimeFigureOut">
              <a:rPr lang="ru-RU" smtClean="0"/>
              <a:t>26.03.2025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30A1B-D501-4C69-89B3-8984DCBE5B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2091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305A2-946A-4DF5-8629-7DEA0D1DAAE4}" type="datetimeFigureOut">
              <a:rPr lang="ru-RU" smtClean="0"/>
              <a:t>26.03.2025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30A1B-D501-4C69-89B3-8984DCBE5B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1066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1305A2-946A-4DF5-8629-7DEA0D1DAAE4}" type="datetimeFigureOut">
              <a:rPr lang="ru-RU" smtClean="0"/>
              <a:t>26.03.2025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C030A1B-D501-4C69-89B3-8984DCBE5B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7342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E504E40F-3E55-7D2F-B2C1-646A8CD689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9110" y="213361"/>
            <a:ext cx="8596668" cy="1005840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РЕЧИ У ДЕТЕЙ ДОШКОЛЬНОГО </a:t>
            </a:r>
            <a:b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ВОЗРАСТА В СЕМЬЕ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9645A1D7-081F-498C-7940-5F7B1DDAEA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6032" y="1121664"/>
            <a:ext cx="9412224" cy="552297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600" b="1" i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понятия:</a:t>
            </a:r>
          </a:p>
          <a:p>
            <a:pPr marL="0" indent="0">
              <a:buNone/>
            </a:pPr>
            <a:r>
              <a:rPr lang="ru-RU" sz="1600" i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Языковая способность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специфический психофизиологический механизм, формирующийся у носителя языка на основе нейрофизиологических предпосылок и под влиянием опыта речевого общения (А.А. Леонтьев). В рамках языковой способности выделяются уровни (подсистемы), соответствующие уровням языковой системы: фонетическому, лексическому, морфологическому (включая словообразование), синтаксическому (А.М.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Шахнарович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marL="0" indent="0">
              <a:buNone/>
            </a:pPr>
            <a:r>
              <a:rPr lang="ru-RU" sz="1600" i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Речевая деятельность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один из видов деятельности, имеющий свою качественную специфику, но подчиняющийся общим закономерностям формирования, строения и функционирования любой деятельности (А.А. Леонтьев). </a:t>
            </a:r>
          </a:p>
          <a:p>
            <a:pPr marL="0" indent="0">
              <a:buNone/>
            </a:pPr>
            <a:r>
              <a:rPr lang="ru-RU" sz="1600" i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Речь правильная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речь, соответствующая всем нормам (правилам) литературного языка, а именно нормам произношения, лексики, фразеологии, морфологии, синтаксиса, орфографии и пунктуации. </a:t>
            </a:r>
          </a:p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виды речевых умений, формируемых у детей дошкольного возраста:</a:t>
            </a:r>
          </a:p>
          <a:p>
            <a:pPr marL="0" indent="536575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Умение излагать мысли в устной форме</a:t>
            </a:r>
          </a:p>
          <a:p>
            <a:pPr marL="0" indent="536575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Говорение;</a:t>
            </a:r>
          </a:p>
          <a:p>
            <a:pPr marL="0" indent="536575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Умение воспринимать и понимать речь в ее звуковом оформлении</a:t>
            </a:r>
          </a:p>
          <a:p>
            <a:pPr marL="0" indent="536575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Аудирование (слушание). </a:t>
            </a:r>
          </a:p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Овладение устной речью (говорение и аудирование) является основой для чтения и письма.</a:t>
            </a:r>
          </a:p>
        </p:txBody>
      </p:sp>
    </p:spTree>
    <p:extLst>
      <p:ext uri="{BB962C8B-B14F-4D97-AF65-F5344CB8AC3E}">
        <p14:creationId xmlns:p14="http://schemas.microsoft.com/office/powerpoint/2010/main" val="41338892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7F40A68-FE67-BD4D-D0F0-9BD3C70728AB}"/>
              </a:ext>
            </a:extLst>
          </p:cNvPr>
          <p:cNvSpPr txBox="1"/>
          <p:nvPr/>
        </p:nvSpPr>
        <p:spPr>
          <a:xfrm>
            <a:off x="295656" y="195501"/>
            <a:ext cx="9774936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i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Рекомендуемые формы и темы просвещения родителей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индивидуальные консультации в очном формате (по результатам обследования состояния речи ребенка);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консультация: «Как правильно учить с детьми стихотворение»;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родительское собрание: «Роль художественного слова в развитии речи детей»;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беседа с учителем-логопедом: «Игры для развития речи»;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мастер-класс: «Игры для развития мелкой моторики из бросового материала»;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литературная гостиная: «Любимые книги и произведения семей воспитанников» (по подтемам «Зимняя сказка», «Любимая русская народная сказка» и др.;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конкурсы чтецов для всей семьи.</a:t>
            </a:r>
          </a:p>
          <a:p>
            <a:pPr indent="354013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дошкольный период происходит становление речи: ребенок усваивает звуки родного языка, учится отчетливо и грамматически правильно произносить слова и фразы, накапливает словарный запас. </a:t>
            </a:r>
          </a:p>
          <a:p>
            <a:pPr indent="354013"/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Своевременное и правильное речевое развитие – необходимое условие формирования личности ребенка.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Благодаря речи малыш познает окружающий мир, накапливает знания, расширяет круг представлений о предметах и явлениях, овладевает нормами поведения в обществе. При помощи речи человек выражает потребности, чувства и переживания, делится впечатлениями об отношении к предметам и явлениям окружающей его действительности. </a:t>
            </a:r>
          </a:p>
          <a:p>
            <a:pPr indent="354013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у всех детей речь развивается одинаково.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Ученые считают недопустимым, когда ребенок в 5, 6 и даже в 7 лет не может поддержать разговор на знакомую для него тему, связно и понятно для слушателей пересказать сказку, рассказ, когда он неточно пользуется лексическими средствами, допускает грамматические ошибки, неправильно произносит звуки.</a:t>
            </a:r>
          </a:p>
        </p:txBody>
      </p:sp>
    </p:spTree>
    <p:extLst>
      <p:ext uri="{BB962C8B-B14F-4D97-AF65-F5344CB8AC3E}">
        <p14:creationId xmlns:p14="http://schemas.microsoft.com/office/powerpoint/2010/main" val="6286664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BB846AF-4527-2A69-908B-CEFFF4F8398C}"/>
              </a:ext>
            </a:extLst>
          </p:cNvPr>
          <p:cNvSpPr txBox="1"/>
          <p:nvPr/>
        </p:nvSpPr>
        <p:spPr>
          <a:xfrm>
            <a:off x="124968" y="121379"/>
            <a:ext cx="9165336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54013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и развитие речи происходит постепенно. В раннем возрасте (от 0 до 2 лет), когда речь только начинает формироваться, основное внимание уделяется воспитанию у малышей умения слушать и понимать речь окружающих, подражать речи взрослых.</a:t>
            </a:r>
          </a:p>
          <a:p>
            <a:pPr indent="354013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возрасте 3-5 лет, наряду с обогащением словарного запаса, формированием грамматической правильности, ведется работа по воспитанию звуковой культуры речи у детей, правильного произношения звуков, развитию разговорной речи. </a:t>
            </a:r>
          </a:p>
          <a:p>
            <a:pPr indent="354013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детьми старшего дошкольного возраста (5-6 лет) основная работа направлена на обогащение их словарного запаса, на развитие связной речи: умение пересказывать сказки, рассказы, самостоятельно их придумывать и рассказывать, описывать предметы.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0C99A45-5ADF-B2A9-B780-B9AF5E5487D5}"/>
              </a:ext>
            </a:extLst>
          </p:cNvPr>
          <p:cNvSpPr txBox="1"/>
          <p:nvPr/>
        </p:nvSpPr>
        <p:spPr>
          <a:xfrm>
            <a:off x="124968" y="2734296"/>
            <a:ext cx="957986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ВОСПИТАНИЕ ИНТЕРЕСА К ЧТЕНИЮ У ДЕТЕЙ ДОШКОЛЬНОГО ВОЗРАСТА В СЕМЬЕ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306C24D-49BC-D876-9917-6578B69CB32B}"/>
              </a:ext>
            </a:extLst>
          </p:cNvPr>
          <p:cNvSpPr txBox="1"/>
          <p:nvPr/>
        </p:nvSpPr>
        <p:spPr>
          <a:xfrm>
            <a:off x="124968" y="3688403"/>
            <a:ext cx="790956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i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Разбираемся в главном </a:t>
            </a:r>
          </a:p>
          <a:p>
            <a:pPr indent="354013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какого возраста можно учить ребенка читать? </a:t>
            </a:r>
          </a:p>
          <a:p>
            <a:pPr indent="354013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чем значение книг для ребенка в нашем цифровом мире? </a:t>
            </a:r>
          </a:p>
          <a:p>
            <a:pPr indent="354013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Нужно ли иметь дома бумажные книги или достаточно цифровых? </a:t>
            </a:r>
          </a:p>
          <a:p>
            <a:pPr indent="354013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Когда нужно записать ребенка в библиотеку? </a:t>
            </a:r>
          </a:p>
          <a:p>
            <a:pPr indent="354013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поддерживать интерес ребенка к чтению? </a:t>
            </a:r>
          </a:p>
          <a:p>
            <a:pPr indent="354013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понять, что книга соответствует возрасту и индивидуальным особенностям ребенка?</a:t>
            </a:r>
          </a:p>
        </p:txBody>
      </p:sp>
    </p:spTree>
    <p:extLst>
      <p:ext uri="{BB962C8B-B14F-4D97-AF65-F5344CB8AC3E}">
        <p14:creationId xmlns:p14="http://schemas.microsoft.com/office/powerpoint/2010/main" val="31829915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5FE69E7-E340-6E9B-86BE-CA7D10818D22}"/>
              </a:ext>
            </a:extLst>
          </p:cNvPr>
          <p:cNvSpPr txBox="1"/>
          <p:nvPr/>
        </p:nvSpPr>
        <p:spPr>
          <a:xfrm>
            <a:off x="231648" y="200394"/>
            <a:ext cx="9668256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понятия </a:t>
            </a:r>
          </a:p>
          <a:p>
            <a:pPr indent="354013"/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Интерес к книге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особое отношение ребенка к книге: эмоционально положительное, познавательное, избирательное, осознанное, ценностное, активное. Оно развивается и формируется под воздействием произведений искусства слова в процессе различных видов детской деятельности (слушание, чтение, художественно-речевая, игровая, продуктивная и др.). </a:t>
            </a:r>
          </a:p>
          <a:p>
            <a:pPr indent="354013"/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Читательский интерес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избирательно-положительное отношение личности к произведениям печати, значимость и эмоциональная привлекательность, которая определяется их соответствием потребностям личности в чтении. </a:t>
            </a:r>
          </a:p>
          <a:p>
            <a:pPr indent="354013"/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Художественная литература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вид искусства, использующий в качестве единственного материала слова и конструкции естественного языка. </a:t>
            </a:r>
          </a:p>
          <a:p>
            <a:pPr indent="354013"/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Устное народное творчество (фольклор)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народная словесность, народная поэзия, устная словесность: совокупность различных видов и форм массового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cлoвecнo-xyдoжecтвeннoгo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творчества, вошедших в бытовую традицию того или иного народа. </a:t>
            </a:r>
          </a:p>
          <a:p>
            <a:pPr indent="354013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Жанры фольклора: былины, сказки, загадки, пословицы, поговорки, баллады, песни, частушки, легенды и др.</a:t>
            </a:r>
          </a:p>
        </p:txBody>
      </p:sp>
    </p:spTree>
    <p:extLst>
      <p:ext uri="{BB962C8B-B14F-4D97-AF65-F5344CB8AC3E}">
        <p14:creationId xmlns:p14="http://schemas.microsoft.com/office/powerpoint/2010/main" val="42633644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33ABBFA-711C-76D6-EE76-3DBEB7B2FB11}"/>
              </a:ext>
            </a:extLst>
          </p:cNvPr>
          <p:cNvSpPr txBox="1"/>
          <p:nvPr/>
        </p:nvSpPr>
        <p:spPr>
          <a:xfrm>
            <a:off x="259080" y="235125"/>
            <a:ext cx="9713976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i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Рекомендуемые формы и темы просвещения родителей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групповые консультации: «Роль чтения в развитии ребенка дошкольного возраста», «Роль домашнего чтения в воспитании и развитии дошкольника», «Роль детской книги в речевом развитии детей», «Сказка – это важно»;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обзоры печатной продукции для детей;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составление картотеки пособий для развития разных сторон речевого развития;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мастер-классы;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проектная деятельность: «Войдем в мир книги вместе»;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литературные досуги и праздник;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клубы читателей;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выставки творческих работ (иллюстрирование книг, сочинение загадок, стихов, сказок).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2B79BF6-572A-0338-ACBE-F7BD4BE20D05}"/>
              </a:ext>
            </a:extLst>
          </p:cNvPr>
          <p:cNvSpPr txBox="1"/>
          <p:nvPr/>
        </p:nvSpPr>
        <p:spPr>
          <a:xfrm>
            <a:off x="259080" y="3374446"/>
            <a:ext cx="9713976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54013"/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Чтение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один из главных механизмов социализации ребенка. С помощью чтения ребенок постепенно включается в мир взрослых, приобщается к культуре, с их помощью человек становится социализированным и способен передавать свой опыт следующим поколениям. </a:t>
            </a:r>
          </a:p>
          <a:p>
            <a:pPr indent="354013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давних времен книга была источником знания, средством культурного развития и духовного роста. Книга всегда почиталась как особая ценность. Книги берегли и передавали как часть наследства. Основным источником приобщения к книге выступала семья. </a:t>
            </a:r>
          </a:p>
          <a:p>
            <a:pPr indent="354013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Семейное чтение – один из самых древних способов социализации человека. Традиция семейного чтения очень глубоко уходит в прошлое. </a:t>
            </a:r>
          </a:p>
          <a:p>
            <a:pPr indent="354013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сожалению, интерес к чтению в последнее время снижается. Тем не менее,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детская литература играет огромную роль в становлении ребенка как личности и на каждом возрастном этапе имеет свое особое значение</a:t>
            </a:r>
          </a:p>
        </p:txBody>
      </p:sp>
    </p:spTree>
    <p:extLst>
      <p:ext uri="{BB962C8B-B14F-4D97-AF65-F5344CB8AC3E}">
        <p14:creationId xmlns:p14="http://schemas.microsoft.com/office/powerpoint/2010/main" val="29997228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197FA63-14E0-6F2B-65B0-77D79B162FA2}"/>
              </a:ext>
            </a:extLst>
          </p:cNvPr>
          <p:cNvSpPr txBox="1"/>
          <p:nvPr/>
        </p:nvSpPr>
        <p:spPr>
          <a:xfrm>
            <a:off x="146304" y="127284"/>
            <a:ext cx="9704832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54013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Основным фактором отношения ребенка к книге и критерием ее оценки является наличие или отсутствие интереса. Сформированный интерес к книге – фундамент для воспитания «будущего талантливого читателя», литературно образованного человека.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Исследователи отмечают, что интерес к книге, заложенный в раннем детстве, в большинстве случаев остается на всю жизнь. На родителях лежит наибольшая ответственность за то, как их дети воспринимают книгу. </a:t>
            </a:r>
          </a:p>
          <a:p>
            <a:pPr indent="354013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Ребенок может относиться к книге как к предмету для развлечений, а может как к духовной ценности, открывающей бескрайний мир фантазии и воображения. Читая ребенку книги, родители передают ему родной язык, словарный запас, культуру народа. Каждая книга дает что-то новое. Большой словарный запас поможет ребенку в будущем выражать свои мысли, находить общий язык с окружающими. </a:t>
            </a:r>
          </a:p>
          <a:p>
            <a:pPr indent="354013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Читательский интерес у дошкольников проявляется достаточно рано. Сначала ребенку интересно перелистывать книжные страницы, рассматривать иллюстрации к сюжетам художественных произведений, слушать вслух чтение книг взрослого человека. После появления интереса к рассматриванию картинки сказочного героя, начинает возникать интерес к чтению (слушанию) текста книги. </a:t>
            </a:r>
          </a:p>
          <a:p>
            <a:pPr indent="354013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Большое значение имеет и отбор взрослыми книг для чтения ребенку. Критерии отбора дают ориентиры для родителей, а также позволяют определить круг детского чтения и рассказывания.</a:t>
            </a:r>
          </a:p>
          <a:p>
            <a:pPr indent="354013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Так, выбирая книгу для чтения ребенку, родителям важно обратить внимание на направленность книги, возможность трансляции ребенку позитивных нравственных установок, на художественное качество текста и оформления книги, доступность литературного произведения, соответствие возрастным и психологическим особенностям детей, занимательность сюжета. </a:t>
            </a:r>
          </a:p>
          <a:p>
            <a:pPr indent="354013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79248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9DB9147-A2BF-0658-1195-50EBDBC42115}"/>
              </a:ext>
            </a:extLst>
          </p:cNvPr>
          <p:cNvSpPr txBox="1"/>
          <p:nvPr/>
        </p:nvSpPr>
        <p:spPr>
          <a:xfrm>
            <a:off x="344424" y="117693"/>
            <a:ext cx="9421368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54013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Ребенок дошкольного возраста – не читатель, а слушатель. Его читательская судьба зависит во многом от взрослого (родителей, педагогов), который становится посредником между писателем и маленьким читателем, слушателем. </a:t>
            </a:r>
          </a:p>
          <a:p>
            <a:pPr indent="354013"/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Умение воспринимать литературное произведение, особенности его художественной выразительности не возникает спонтанно, оно формируется постепенно на протяжении всего дошкольного возраста. Формирование интереса к книге и чтению у детей старшего дошкольного возраста невозможно без участия родителей.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54013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Родителям необходимо в игровой форме, легко и непринужденно осуществлять знакомство ребенка с книгой, не заставлять ребенка слушать книгу, а увлечь и заинтересовать, пригласить в мир искусства и красоты. В течение всего этапа дошкольного возраста необходимо поддерживать интерес детей к книге, открывать новые ее возможности, создавать динамику знакомства с литературными произведениями. </a:t>
            </a:r>
          </a:p>
          <a:p>
            <a:pPr indent="354013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каждой семье желательно наличие небольшой домашней библиотеки, а уже в старшем дошкольном возрасте дети должны вместе со своими родителями пользоваться книжным и журнальным фондом публичной детской библиотеки. </a:t>
            </a:r>
          </a:p>
          <a:p>
            <a:pPr indent="354013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Чтение вслух поможет детям почувствовать красоту и богатство родного языка. Слушая сказки и рассказы, заучивая наизусть небольшие стихотворения, рассматривая иллюстрации в любимой книге, ребенок учится правильно говорить, выражать свои чувства и мысли, сначала подражая героям детских книг, а затем и самостоятельно. </a:t>
            </a:r>
          </a:p>
          <a:p>
            <a:pPr indent="354013"/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Чтение взрослым книги должно быть настолько выразительным, чтобы дети могли воспринять не только содержание, но и художественную форму. Родители должны демонстрировать искренность, личную увлеченность, личный пример любви и уважения к книге и деятельности с ней, показывая детям образцы личностного отношения к книге как ценности.</a:t>
            </a:r>
          </a:p>
        </p:txBody>
      </p:sp>
    </p:spTree>
    <p:extLst>
      <p:ext uri="{BB962C8B-B14F-4D97-AF65-F5344CB8AC3E}">
        <p14:creationId xmlns:p14="http://schemas.microsoft.com/office/powerpoint/2010/main" val="3676078865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Синий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92</TotalTime>
  <Words>1512</Words>
  <Application>Microsoft Office PowerPoint</Application>
  <PresentationFormat>Широкоэкранный</PresentationFormat>
  <Paragraphs>64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Times New Roman</vt:lpstr>
      <vt:lpstr>Trebuchet MS</vt:lpstr>
      <vt:lpstr>Wingdings 3</vt:lpstr>
      <vt:lpstr>Аспект</vt:lpstr>
      <vt:lpstr>РАЗВИТИЕ РЕЧИ У ДЕТЕЙ ДОШКОЛЬНОГО  ВОЗРАСТА В СЕМЬЕ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ДОУ 30 Логопед</dc:creator>
  <cp:lastModifiedBy>ДОУ 30 Логопед</cp:lastModifiedBy>
  <cp:revision>2</cp:revision>
  <dcterms:created xsi:type="dcterms:W3CDTF">2025-03-06T09:58:16Z</dcterms:created>
  <dcterms:modified xsi:type="dcterms:W3CDTF">2025-03-26T07:44:10Z</dcterms:modified>
</cp:coreProperties>
</file>