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6" r:id="rId10"/>
    <p:sldId id="268" r:id="rId11"/>
    <p:sldId id="283" r:id="rId12"/>
    <p:sldId id="269" r:id="rId13"/>
    <p:sldId id="270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2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B35A45-86A2-47CF-9C90-25F5E891C95E}" type="datetimeFigureOut">
              <a:rPr lang="ru-RU" smtClean="0"/>
              <a:t>16.03.2025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CA8FC8-754A-4D88-A21D-32D9E49FE0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167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A8FC8-754A-4D88-A21D-32D9E49FE08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1425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A8FC8-754A-4D88-A21D-32D9E49FE08E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768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18BBC-87B6-442E-A7F7-833D53CC99EC}" type="datetimeFigureOut">
              <a:rPr lang="ru-RU" smtClean="0"/>
              <a:t>16.03.2025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FE16-01C0-4299-AAF7-7D622783C6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18BBC-87B6-442E-A7F7-833D53CC99EC}" type="datetimeFigureOut">
              <a:rPr lang="ru-RU" smtClean="0"/>
              <a:t>16.03.2025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FE16-01C0-4299-AAF7-7D622783C6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18BBC-87B6-442E-A7F7-833D53CC99EC}" type="datetimeFigureOut">
              <a:rPr lang="ru-RU" smtClean="0"/>
              <a:t>16.03.2025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FE16-01C0-4299-AAF7-7D622783C6EC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18BBC-87B6-442E-A7F7-833D53CC99EC}" type="datetimeFigureOut">
              <a:rPr lang="ru-RU" smtClean="0"/>
              <a:t>16.03.2025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FE16-01C0-4299-AAF7-7D622783C6E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18BBC-87B6-442E-A7F7-833D53CC99EC}" type="datetimeFigureOut">
              <a:rPr lang="ru-RU" smtClean="0"/>
              <a:t>16.03.2025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FE16-01C0-4299-AAF7-7D622783C6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18BBC-87B6-442E-A7F7-833D53CC99EC}" type="datetimeFigureOut">
              <a:rPr lang="ru-RU" smtClean="0"/>
              <a:t>16.03.2025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FE16-01C0-4299-AAF7-7D622783C6E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18BBC-87B6-442E-A7F7-833D53CC99EC}" type="datetimeFigureOut">
              <a:rPr lang="ru-RU" smtClean="0"/>
              <a:t>16.03.2025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FE16-01C0-4299-AAF7-7D622783C6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18BBC-87B6-442E-A7F7-833D53CC99EC}" type="datetimeFigureOut">
              <a:rPr lang="ru-RU" smtClean="0"/>
              <a:t>16.03.2025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FE16-01C0-4299-AAF7-7D622783C6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18BBC-87B6-442E-A7F7-833D53CC99EC}" type="datetimeFigureOut">
              <a:rPr lang="ru-RU" smtClean="0"/>
              <a:t>16.03.2025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FE16-01C0-4299-AAF7-7D622783C6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18BBC-87B6-442E-A7F7-833D53CC99EC}" type="datetimeFigureOut">
              <a:rPr lang="ru-RU" smtClean="0"/>
              <a:t>16.03.2025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FE16-01C0-4299-AAF7-7D622783C6EC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18BBC-87B6-442E-A7F7-833D53CC99EC}" type="datetimeFigureOut">
              <a:rPr lang="ru-RU" smtClean="0"/>
              <a:t>16.03.2025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6FE16-01C0-4299-AAF7-7D622783C6E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E118BBC-87B6-442E-A7F7-833D53CC99EC}" type="datetimeFigureOut">
              <a:rPr lang="ru-RU" smtClean="0"/>
              <a:t>16.03.2025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E76FE16-01C0-4299-AAF7-7D622783C6E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Формы    и методы просвещения родителей</a:t>
            </a:r>
            <a:endParaRPr lang="ru-RU" dirty="0"/>
          </a:p>
        </p:txBody>
      </p:sp>
      <p:pic>
        <p:nvPicPr>
          <p:cNvPr id="3074" name="Picture 2" descr="https://cdn.culture.ru/images/43c78f26-3393-522d-a6b9-6b5cbc8f3de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032" y="2348879"/>
            <a:ext cx="7882416" cy="4437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4323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443345"/>
            <a:ext cx="8163241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Фотовыставки, информационные стенды, папки, проспекты, выпуск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мини-газет.</a:t>
            </a:r>
            <a:endParaRPr lang="ru-RU" sz="2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/>
              <a:t> </a:t>
            </a:r>
          </a:p>
          <a:p>
            <a:r>
              <a:rPr lang="ru-RU" dirty="0" smtClean="0"/>
              <a:t>Направлены на информирование родителей о жизни детей в ДОО, </a:t>
            </a:r>
          </a:p>
          <a:p>
            <a:r>
              <a:rPr lang="ru-RU" dirty="0" smtClean="0"/>
              <a:t>об интересных проектах, в которых участвуют дети, ярких событиях в жизни группы или ДОО в целом. </a:t>
            </a:r>
          </a:p>
          <a:p>
            <a:r>
              <a:rPr lang="ru-RU" dirty="0" smtClean="0"/>
              <a:t>Специфика этих форм заключается в том, что общение педагогов с родителями здесь не прямое, а опосредованное – через средства печати, организацию выставок. </a:t>
            </a:r>
          </a:p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В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информационных проспектах </a:t>
            </a:r>
            <a:r>
              <a:rPr lang="ru-RU" dirty="0" smtClean="0"/>
              <a:t>кратко представлен материал, демонстрирующий специфику ДОО, его отличие от других, указано, какие специалисты работают с детьми, какие дополнительные услуги оказываются, дана информация о режиме работы. Весь текстовый материал сопровождается рисунками, фотографиями. </a:t>
            </a:r>
          </a:p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красочные «визитки»</a:t>
            </a:r>
          </a:p>
          <a:p>
            <a:r>
              <a:rPr lang="ru-RU" dirty="0" smtClean="0"/>
              <a:t>помогают сформировать у родителей первоначальные представления о ДОО, продемонстрировать заинтересованность коллектива в развитии и воспитании детей, стремление к сотрудничеству с родителями.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2823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280920" cy="33840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9875" marR="269875" indent="360680" algn="just">
              <a:lnSpc>
                <a:spcPct val="115000"/>
              </a:lnSpc>
              <a:spcBef>
                <a:spcPts val="15"/>
              </a:spcBef>
              <a:spcAft>
                <a:spcPts val="0"/>
              </a:spcAft>
              <a:tabLst>
                <a:tab pos="2844800" algn="l"/>
                <a:tab pos="5353685" algn="l"/>
              </a:tabLst>
            </a:pPr>
            <a:endParaRPr lang="ru-RU" dirty="0">
              <a:latin typeface="Times New Roman"/>
              <a:ea typeface="Times New Roman"/>
            </a:endParaRPr>
          </a:p>
          <a:p>
            <a:pPr marL="269875" marR="269875" indent="360680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Мини-газеты</a:t>
            </a:r>
            <a:r>
              <a:rPr lang="ru-RU" i="1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имеют разный объем, тираж, отличаются стилем подачи информации, тематикой. </a:t>
            </a:r>
            <a:endParaRPr lang="ru-RU" dirty="0" smtClean="0">
              <a:latin typeface="Times New Roman"/>
              <a:ea typeface="Times New Roman"/>
            </a:endParaRPr>
          </a:p>
          <a:p>
            <a:pPr marL="269875" marR="269875" indent="36068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</a:rPr>
              <a:t>Обычно </a:t>
            </a:r>
            <a:r>
              <a:rPr lang="ru-RU" dirty="0">
                <a:latin typeface="Times New Roman"/>
                <a:ea typeface="Times New Roman"/>
              </a:rPr>
              <a:t>это газета небольшого формата, которая содержит в себе объявления из жизни ДОО (благодарности родителям за помощь, анонсы конкурсов, консультаций и другие), а</a:t>
            </a:r>
            <a:r>
              <a:rPr lang="ru-RU" spc="-1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также</a:t>
            </a:r>
            <a:r>
              <a:rPr lang="ru-RU" spc="-1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информацию по проблемам дошкольной педагогики и психологии. Можно предлагать вниманию родителей мини-газеты, которые содержат значительно больший объем</a:t>
            </a:r>
            <a:r>
              <a:rPr lang="ru-RU" spc="-5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информации</a:t>
            </a:r>
            <a:r>
              <a:rPr lang="ru-RU" spc="-5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за</a:t>
            </a:r>
            <a:r>
              <a:rPr lang="ru-RU" spc="-4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счет</a:t>
            </a:r>
            <a:r>
              <a:rPr lang="ru-RU" spc="-3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рубрик</a:t>
            </a:r>
            <a:r>
              <a:rPr lang="ru-RU" spc="-2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«Из</a:t>
            </a:r>
            <a:r>
              <a:rPr lang="ru-RU" spc="-3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семейного</a:t>
            </a:r>
            <a:r>
              <a:rPr lang="ru-RU" spc="-5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опыта», «Творчество</a:t>
            </a:r>
            <a:r>
              <a:rPr lang="ru-RU" spc="-6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наших детей», «Советы педагогов и психологов» и так далее.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356405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980728"/>
            <a:ext cx="7776864" cy="3475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94890">
              <a:spcBef>
                <a:spcPts val="1000"/>
              </a:spcBef>
            </a:pPr>
            <a:r>
              <a:rPr lang="ru-RU" sz="3600" b="1" i="1" dirty="0" smtClean="0">
                <a:solidFill>
                  <a:srgbClr val="00359E"/>
                </a:solidFill>
                <a:latin typeface="Times New Roman"/>
                <a:ea typeface="Times New Roman"/>
              </a:rPr>
              <a:t>Вторая</a:t>
            </a:r>
            <a:r>
              <a:rPr lang="ru-RU" sz="3600" b="1" i="1" spc="-20" dirty="0" smtClean="0">
                <a:solidFill>
                  <a:srgbClr val="00359E"/>
                </a:solidFill>
                <a:latin typeface="Times New Roman"/>
                <a:ea typeface="Times New Roman"/>
              </a:rPr>
              <a:t> </a:t>
            </a:r>
            <a:r>
              <a:rPr lang="ru-RU" sz="3600" b="1" i="1" dirty="0" smtClean="0">
                <a:solidFill>
                  <a:srgbClr val="00359E"/>
                </a:solidFill>
                <a:latin typeface="Times New Roman"/>
                <a:ea typeface="Times New Roman"/>
              </a:rPr>
              <a:t>группа</a:t>
            </a:r>
            <a:r>
              <a:rPr lang="ru-RU" sz="3600" b="1" i="1" spc="-15" dirty="0" smtClean="0">
                <a:solidFill>
                  <a:srgbClr val="00359E"/>
                </a:solidFill>
                <a:latin typeface="Times New Roman"/>
                <a:ea typeface="Times New Roman"/>
              </a:rPr>
              <a:t> </a:t>
            </a:r>
            <a:r>
              <a:rPr lang="ru-RU" sz="3600" b="1" i="1" spc="-20" dirty="0" smtClean="0">
                <a:solidFill>
                  <a:srgbClr val="00359E"/>
                </a:solidFill>
                <a:latin typeface="Times New Roman"/>
                <a:ea typeface="Times New Roman"/>
              </a:rPr>
              <a:t>форм</a:t>
            </a:r>
          </a:p>
          <a:p>
            <a:pPr marL="269875" marR="271780" indent="360680">
              <a:lnSpc>
                <a:spcPct val="115000"/>
              </a:lnSpc>
              <a:spcBef>
                <a:spcPts val="265"/>
              </a:spcBef>
              <a:tabLst>
                <a:tab pos="1687195" algn="l"/>
                <a:tab pos="2021840" algn="l"/>
                <a:tab pos="3293745" algn="l"/>
                <a:tab pos="3540125" algn="l"/>
                <a:tab pos="4481830" algn="l"/>
                <a:tab pos="5751195" algn="l"/>
              </a:tabLst>
            </a:pPr>
            <a:r>
              <a:rPr lang="ru-RU" sz="2400" spc="-10" dirty="0" smtClean="0">
                <a:latin typeface="Times New Roman"/>
                <a:ea typeface="Times New Roman"/>
              </a:rPr>
              <a:t>Направлена  </a:t>
            </a:r>
            <a:r>
              <a:rPr lang="ru-RU" sz="2400" spc="-30" dirty="0" smtClean="0">
                <a:latin typeface="Times New Roman"/>
                <a:ea typeface="Times New Roman"/>
              </a:rPr>
              <a:t>на </a:t>
            </a:r>
            <a:r>
              <a:rPr lang="ru-RU" sz="2400" spc="-10" dirty="0" smtClean="0">
                <a:latin typeface="Times New Roman"/>
                <a:ea typeface="Times New Roman"/>
              </a:rPr>
              <a:t>формирование</a:t>
            </a:r>
            <a:r>
              <a:rPr lang="ru-RU" sz="2400" dirty="0">
                <a:latin typeface="Times New Roman"/>
                <a:ea typeface="Times New Roman"/>
              </a:rPr>
              <a:t>	</a:t>
            </a:r>
            <a:r>
              <a:rPr lang="ru-RU" sz="2400" dirty="0" smtClean="0">
                <a:latin typeface="Times New Roman"/>
                <a:ea typeface="Times New Roman"/>
              </a:rPr>
              <a:t>                            </a:t>
            </a:r>
            <a:r>
              <a:rPr lang="ru-RU" sz="2400" spc="-50" dirty="0" smtClean="0">
                <a:latin typeface="Times New Roman"/>
                <a:ea typeface="Times New Roman"/>
              </a:rPr>
              <a:t>у</a:t>
            </a:r>
            <a:r>
              <a:rPr lang="ru-RU" sz="2400" dirty="0" smtClean="0">
                <a:latin typeface="Times New Roman"/>
                <a:ea typeface="Times New Roman"/>
              </a:rPr>
              <a:t>  </a:t>
            </a:r>
            <a:r>
              <a:rPr lang="ru-RU" sz="2400" spc="-10" dirty="0" smtClean="0">
                <a:latin typeface="Times New Roman"/>
                <a:ea typeface="Times New Roman"/>
              </a:rPr>
              <a:t>родителей</a:t>
            </a:r>
            <a:r>
              <a:rPr lang="ru-RU" sz="2400" dirty="0">
                <a:latin typeface="Times New Roman"/>
                <a:ea typeface="Times New Roman"/>
              </a:rPr>
              <a:t>	</a:t>
            </a:r>
            <a:r>
              <a:rPr lang="ru-RU" sz="2400" dirty="0" smtClean="0">
                <a:latin typeface="Times New Roman"/>
                <a:ea typeface="Times New Roman"/>
              </a:rPr>
              <a:t> </a:t>
            </a:r>
            <a:r>
              <a:rPr lang="ru-RU" sz="2400" spc="-10" dirty="0" smtClean="0">
                <a:latin typeface="Times New Roman"/>
                <a:ea typeface="Times New Roman"/>
              </a:rPr>
              <a:t>практического</a:t>
            </a:r>
            <a:r>
              <a:rPr lang="ru-RU" sz="2400" dirty="0">
                <a:latin typeface="Times New Roman"/>
                <a:ea typeface="Times New Roman"/>
              </a:rPr>
              <a:t> </a:t>
            </a:r>
            <a:r>
              <a:rPr lang="ru-RU" sz="2400" spc="-10" dirty="0" smtClean="0">
                <a:latin typeface="Times New Roman"/>
                <a:ea typeface="Times New Roman"/>
              </a:rPr>
              <a:t>опыта </a:t>
            </a:r>
            <a:r>
              <a:rPr lang="ru-RU" sz="2400" dirty="0">
                <a:latin typeface="Times New Roman"/>
                <a:ea typeface="Times New Roman"/>
              </a:rPr>
              <a:t>педагогических действий.</a:t>
            </a:r>
          </a:p>
          <a:p>
            <a:pPr marL="269875" indent="360680">
              <a:lnSpc>
                <a:spcPct val="113000"/>
              </a:lnSpc>
              <a:spcAft>
                <a:spcPts val="0"/>
              </a:spcAft>
            </a:pPr>
            <a:r>
              <a:rPr lang="ru-RU" sz="2400" dirty="0">
                <a:latin typeface="Times New Roman"/>
                <a:ea typeface="Times New Roman"/>
              </a:rPr>
              <a:t>Данная</a:t>
            </a:r>
            <a:r>
              <a:rPr lang="ru-RU" sz="2400" spc="200" dirty="0">
                <a:latin typeface="Times New Roman"/>
                <a:ea typeface="Times New Roman"/>
              </a:rPr>
              <a:t> </a:t>
            </a:r>
            <a:r>
              <a:rPr lang="ru-RU" sz="2400" dirty="0">
                <a:latin typeface="Times New Roman"/>
                <a:ea typeface="Times New Roman"/>
              </a:rPr>
              <a:t>группа</a:t>
            </a:r>
            <a:r>
              <a:rPr lang="ru-RU" sz="2400" spc="200" dirty="0">
                <a:latin typeface="Times New Roman"/>
                <a:ea typeface="Times New Roman"/>
              </a:rPr>
              <a:t> </a:t>
            </a:r>
            <a:r>
              <a:rPr lang="ru-RU" sz="2400" dirty="0">
                <a:latin typeface="Times New Roman"/>
                <a:ea typeface="Times New Roman"/>
              </a:rPr>
              <a:t>включает</a:t>
            </a:r>
            <a:r>
              <a:rPr lang="ru-RU" sz="2400" spc="200" dirty="0"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мастер-классы</a:t>
            </a:r>
            <a:r>
              <a:rPr lang="ru-RU" sz="2400" b="1" spc="2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и</a:t>
            </a:r>
            <a:r>
              <a:rPr lang="ru-RU" sz="2400" b="1" spc="2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мастерские,</a:t>
            </a:r>
            <a:r>
              <a:rPr lang="ru-RU" sz="2400" b="1" spc="200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практикумы, тренинги, деловые игры</a:t>
            </a:r>
            <a:r>
              <a:rPr lang="ru-RU" sz="2400" dirty="0">
                <a:latin typeface="Times New Roman"/>
                <a:ea typeface="Times New Roman"/>
              </a:rPr>
              <a:t>.</a:t>
            </a:r>
          </a:p>
          <a:p>
            <a:pPr marL="2294890">
              <a:spcBef>
                <a:spcPts val="1000"/>
              </a:spcBef>
            </a:pPr>
            <a:endParaRPr lang="ru-RU" sz="3600" b="1" i="1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725134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3" y="692696"/>
            <a:ext cx="7560841" cy="2080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1190">
              <a:spcBef>
                <a:spcPts val="20"/>
              </a:spcBef>
            </a:pPr>
            <a:r>
              <a:rPr lang="ru-RU" sz="2400" b="1" i="1" spc="-10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ea typeface="Times New Roman"/>
              </a:rPr>
              <a:t>Мастер-класс.</a:t>
            </a:r>
            <a:endParaRPr lang="ru-RU" sz="2400" b="1" i="1" dirty="0">
              <a:solidFill>
                <a:schemeClr val="accent1">
                  <a:lumMod val="75000"/>
                </a:schemeClr>
              </a:solidFill>
              <a:latin typeface="Times New Roman"/>
              <a:ea typeface="Times New Roman"/>
            </a:endParaRPr>
          </a:p>
          <a:p>
            <a:pPr marL="269875" marR="270510" indent="360680" algn="just">
              <a:lnSpc>
                <a:spcPct val="115000"/>
              </a:lnSpc>
              <a:spcBef>
                <a:spcPts val="230"/>
              </a:spcBef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Направлен на расширение сферы совместной деятельности педагога и родителей в области педагогического просвещения семьи, вовлечение во взаимодействие</a:t>
            </a:r>
            <a:r>
              <a:rPr lang="ru-RU" spc="200" dirty="0">
                <a:latin typeface="Times New Roman"/>
                <a:ea typeface="Times New Roman"/>
              </a:rPr>
              <a:t>  </a:t>
            </a:r>
            <a:r>
              <a:rPr lang="ru-RU" dirty="0">
                <a:latin typeface="Times New Roman"/>
                <a:ea typeface="Times New Roman"/>
              </a:rPr>
              <a:t>всех</a:t>
            </a:r>
            <a:r>
              <a:rPr lang="ru-RU" spc="200" dirty="0">
                <a:latin typeface="Times New Roman"/>
                <a:ea typeface="Times New Roman"/>
              </a:rPr>
              <a:t>  </a:t>
            </a:r>
            <a:r>
              <a:rPr lang="ru-RU" dirty="0">
                <a:latin typeface="Times New Roman"/>
                <a:ea typeface="Times New Roman"/>
              </a:rPr>
              <a:t>участников</a:t>
            </a:r>
            <a:r>
              <a:rPr lang="ru-RU" spc="200" dirty="0">
                <a:latin typeface="Times New Roman"/>
                <a:ea typeface="Times New Roman"/>
              </a:rPr>
              <a:t>  </a:t>
            </a:r>
            <a:r>
              <a:rPr lang="ru-RU" dirty="0">
                <a:latin typeface="Times New Roman"/>
                <a:ea typeface="Times New Roman"/>
              </a:rPr>
              <a:t>образовательного</a:t>
            </a:r>
            <a:r>
              <a:rPr lang="ru-RU" spc="200" dirty="0">
                <a:latin typeface="Times New Roman"/>
                <a:ea typeface="Times New Roman"/>
              </a:rPr>
              <a:t>  </a:t>
            </a:r>
            <a:r>
              <a:rPr lang="ru-RU" dirty="0">
                <a:latin typeface="Times New Roman"/>
                <a:ea typeface="Times New Roman"/>
              </a:rPr>
              <a:t>процесса.</a:t>
            </a:r>
            <a:r>
              <a:rPr lang="ru-RU" spc="315" dirty="0">
                <a:latin typeface="Times New Roman"/>
                <a:ea typeface="Times New Roman"/>
              </a:rPr>
              <a:t>  </a:t>
            </a:r>
            <a:r>
              <a:rPr lang="ru-RU" dirty="0">
                <a:latin typeface="Times New Roman"/>
                <a:ea typeface="Times New Roman"/>
              </a:rPr>
              <a:t>Педагог</a:t>
            </a:r>
            <a:r>
              <a:rPr lang="ru-RU" spc="40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в данном случае выступает в роли эксперта. Целью мастер-класса является передача педагогического опыта.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3099608"/>
            <a:ext cx="6285980" cy="321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i="1" dirty="0" smtClean="0">
                <a:solidFill>
                  <a:srgbClr val="31B6FD">
                    <a:lumMod val="75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Практикумы</a:t>
            </a:r>
            <a:r>
              <a:rPr lang="ru-RU" sz="2400" i="1" dirty="0">
                <a:solidFill>
                  <a:srgbClr val="31B6FD">
                    <a:lumMod val="75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prstClr val="black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endParaRPr lang="ru-RU" sz="1400" dirty="0" smtClean="0">
              <a:solidFill>
                <a:prstClr val="black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ru-RU" sz="14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</a:t>
            </a:r>
            <a:r>
              <a:rPr lang="ru-RU" sz="14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оделирования 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педагогических ситуаций, что предполагает активное обсуждение видимых и скрытых проблем в поведении </a:t>
            </a:r>
            <a:r>
              <a:rPr lang="ru-RU" sz="14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детей.  </a:t>
            </a:r>
          </a:p>
          <a:p>
            <a:pPr marL="285750" lvl="0" indent="-28575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ru-RU" sz="14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</a:t>
            </a:r>
            <a:r>
              <a:rPr lang="ru-RU" sz="14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роработка </a:t>
            </a:r>
            <a:r>
              <a:rPr lang="ru-RU" sz="14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какого-нибудь умения, связанного с решением той или иной образовательной задачи. Например, сенсорного воспитания детей, формирования у них навыков связной речи, навыков конструирования и многое другое. При этом задействовано сразу несколько психических познавательных процессов – память, внимание, мышление, и методов познания – анализ, синтез, обобщение, сопоставление и другие. А это, в свою очередь, </a:t>
            </a:r>
            <a:r>
              <a:rPr lang="ru-RU" sz="14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способствует активному включению участников практикума в ситуацию профессиональной педагогической деятельности</a:t>
            </a:r>
            <a:endParaRPr lang="ru-RU" sz="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indent="360363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100" b="1" dirty="0">
              <a:solidFill>
                <a:prstClr val="black"/>
              </a:solidFill>
              <a:latin typeface="Calibri" pitchFamily="34" charset="0"/>
              <a:ea typeface="Times New Roman" pitchFamily="18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2801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836712"/>
            <a:ext cx="69127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Элементы тренингов и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тренинги.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/>
              <a:t>Форма тренировки педагогического мышления родителей. Особенность </a:t>
            </a:r>
            <a:r>
              <a:rPr lang="ru-RU" dirty="0" smtClean="0"/>
              <a:t>тренингов: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dirty="0" smtClean="0"/>
              <a:t>родителей </a:t>
            </a:r>
            <a:r>
              <a:rPr lang="ru-RU" dirty="0"/>
              <a:t>информируют о правильных способах поведения с детьми </a:t>
            </a:r>
            <a:r>
              <a:rPr lang="ru-RU" dirty="0" smtClean="0"/>
              <a:t>;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dirty="0" smtClean="0"/>
              <a:t>отрабатывают </a:t>
            </a:r>
            <a:r>
              <a:rPr lang="ru-RU" dirty="0"/>
              <a:t>их, доводя до автоматизма. </a:t>
            </a:r>
            <a:endParaRPr lang="ru-RU" dirty="0" smtClean="0"/>
          </a:p>
          <a:p>
            <a:r>
              <a:rPr lang="ru-RU" dirty="0" smtClean="0"/>
              <a:t>Педагог </a:t>
            </a:r>
            <a:r>
              <a:rPr lang="ru-RU" dirty="0"/>
              <a:t>может включить элементы тренингов в практикумы для родителей. Тренинг проводится психологом.</a:t>
            </a:r>
          </a:p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Ролевые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игры.</a:t>
            </a:r>
            <a:endParaRPr lang="ru-RU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ru-RU" dirty="0" smtClean="0"/>
              <a:t>Родители погружаются в </a:t>
            </a:r>
            <a:r>
              <a:rPr lang="ru-RU" dirty="0"/>
              <a:t>мир детства и изменить точку зрения, посмотреть на ситуацию глазами ребенка. </a:t>
            </a:r>
            <a:endParaRPr lang="ru-RU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ru-RU" dirty="0"/>
              <a:t>Р</a:t>
            </a:r>
            <a:r>
              <a:rPr lang="ru-RU" dirty="0" smtClean="0"/>
              <a:t>одителям </a:t>
            </a:r>
            <a:r>
              <a:rPr lang="ru-RU" dirty="0"/>
              <a:t>предлагается не только предложить некоторое решение воспитательной проблемы, но и, испытав на практике, </a:t>
            </a:r>
            <a:r>
              <a:rPr lang="ru-RU" dirty="0" smtClean="0"/>
              <a:t>определить </a:t>
            </a:r>
            <a:r>
              <a:rPr lang="ru-RU" dirty="0"/>
              <a:t>уровень его </a:t>
            </a:r>
            <a:r>
              <a:rPr lang="ru-RU" dirty="0" smtClean="0"/>
              <a:t>эффективности.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dirty="0" smtClean="0"/>
              <a:t>Родителям </a:t>
            </a:r>
            <a:r>
              <a:rPr lang="ru-RU" dirty="0"/>
              <a:t>дается возможность побывать в роли ребенка и ощутить, что он чувствует в момент воспитательного воздействия взрослых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Ролевые игры лучше проводить педагогу и психологу вместе.</a:t>
            </a:r>
          </a:p>
        </p:txBody>
      </p:sp>
    </p:spTree>
    <p:extLst>
      <p:ext uri="{BB962C8B-B14F-4D97-AF65-F5344CB8AC3E}">
        <p14:creationId xmlns:p14="http://schemas.microsoft.com/office/powerpoint/2010/main" val="14010932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700808"/>
            <a:ext cx="7560840" cy="30880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2670" algn="just">
              <a:spcBef>
                <a:spcPts val="990"/>
              </a:spcBef>
              <a:spcAft>
                <a:spcPts val="0"/>
              </a:spcAft>
            </a:pPr>
            <a:r>
              <a:rPr lang="ru-RU" sz="2800" b="1" i="1" dirty="0">
                <a:solidFill>
                  <a:srgbClr val="00359E"/>
                </a:solidFill>
                <a:latin typeface="Times New Roman"/>
                <a:ea typeface="Times New Roman"/>
              </a:rPr>
              <a:t>Третья</a:t>
            </a:r>
            <a:r>
              <a:rPr lang="ru-RU" sz="2800" b="1" i="1" spc="-35" dirty="0">
                <a:solidFill>
                  <a:srgbClr val="00359E"/>
                </a:solidFill>
                <a:latin typeface="Times New Roman"/>
                <a:ea typeface="Times New Roman"/>
              </a:rPr>
              <a:t> </a:t>
            </a:r>
            <a:r>
              <a:rPr lang="ru-RU" sz="2800" b="1" i="1" dirty="0">
                <a:solidFill>
                  <a:srgbClr val="00359E"/>
                </a:solidFill>
                <a:latin typeface="Times New Roman"/>
                <a:ea typeface="Times New Roman"/>
              </a:rPr>
              <a:t>группа</a:t>
            </a:r>
            <a:r>
              <a:rPr lang="ru-RU" sz="2800" b="1" i="1" spc="-15" dirty="0">
                <a:solidFill>
                  <a:srgbClr val="00359E"/>
                </a:solidFill>
                <a:latin typeface="Times New Roman"/>
                <a:ea typeface="Times New Roman"/>
              </a:rPr>
              <a:t> </a:t>
            </a:r>
            <a:r>
              <a:rPr lang="ru-RU" sz="2800" b="1" i="1" spc="-20" dirty="0" smtClean="0">
                <a:solidFill>
                  <a:srgbClr val="00359E"/>
                </a:solidFill>
                <a:latin typeface="Times New Roman"/>
                <a:ea typeface="Times New Roman"/>
              </a:rPr>
              <a:t>форм</a:t>
            </a:r>
            <a:endParaRPr lang="ru-RU" sz="2800" b="1" i="1" dirty="0" smtClean="0">
              <a:latin typeface="Times New Roman"/>
              <a:ea typeface="Times New Roman"/>
            </a:endParaRPr>
          </a:p>
          <a:p>
            <a:pPr marL="631190" algn="just">
              <a:spcBef>
                <a:spcPts val="285"/>
              </a:spcBef>
              <a:spcAft>
                <a:spcPts val="0"/>
              </a:spcAft>
            </a:pPr>
            <a:endParaRPr lang="ru-RU" sz="2800" b="1" i="1" dirty="0">
              <a:latin typeface="Times New Roman"/>
              <a:ea typeface="Times New Roman"/>
            </a:endParaRPr>
          </a:p>
          <a:p>
            <a:pPr marL="631190" algn="just">
              <a:spcBef>
                <a:spcPts val="285"/>
              </a:spcBef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Times New Roman"/>
              </a:rPr>
              <a:t>Позволяет</a:t>
            </a:r>
            <a:r>
              <a:rPr lang="ru-RU" sz="2000" spc="-20" dirty="0" smtClean="0">
                <a:latin typeface="Times New Roman"/>
                <a:ea typeface="Times New Roman"/>
              </a:rPr>
              <a:t> </a:t>
            </a:r>
            <a:r>
              <a:rPr lang="ru-RU" sz="2000" dirty="0">
                <a:latin typeface="Times New Roman"/>
                <a:ea typeface="Times New Roman"/>
              </a:rPr>
              <a:t>вовлечь</a:t>
            </a:r>
            <a:r>
              <a:rPr lang="ru-RU" sz="2000" spc="-15" dirty="0">
                <a:latin typeface="Times New Roman"/>
                <a:ea typeface="Times New Roman"/>
              </a:rPr>
              <a:t> </a:t>
            </a:r>
            <a:r>
              <a:rPr lang="ru-RU" sz="2000" dirty="0">
                <a:latin typeface="Times New Roman"/>
                <a:ea typeface="Times New Roman"/>
              </a:rPr>
              <a:t>родителей</a:t>
            </a:r>
            <a:r>
              <a:rPr lang="ru-RU" sz="2000" spc="-25" dirty="0">
                <a:latin typeface="Times New Roman"/>
                <a:ea typeface="Times New Roman"/>
              </a:rPr>
              <a:t> </a:t>
            </a:r>
            <a:r>
              <a:rPr lang="ru-RU" sz="2000" dirty="0">
                <a:latin typeface="Times New Roman"/>
                <a:ea typeface="Times New Roman"/>
              </a:rPr>
              <a:t>в</a:t>
            </a:r>
            <a:r>
              <a:rPr lang="ru-RU" sz="2000" spc="-20" dirty="0">
                <a:latin typeface="Times New Roman"/>
                <a:ea typeface="Times New Roman"/>
              </a:rPr>
              <a:t> </a:t>
            </a:r>
            <a:r>
              <a:rPr lang="ru-RU" sz="2000" dirty="0">
                <a:latin typeface="Times New Roman"/>
                <a:ea typeface="Times New Roman"/>
              </a:rPr>
              <a:t>совместную</a:t>
            </a:r>
            <a:r>
              <a:rPr lang="ru-RU" sz="2000" spc="-20" dirty="0">
                <a:latin typeface="Times New Roman"/>
                <a:ea typeface="Times New Roman"/>
              </a:rPr>
              <a:t> </a:t>
            </a:r>
            <a:r>
              <a:rPr lang="ru-RU" sz="2000" dirty="0">
                <a:latin typeface="Times New Roman"/>
                <a:ea typeface="Times New Roman"/>
              </a:rPr>
              <a:t>деятельность</a:t>
            </a:r>
            <a:r>
              <a:rPr lang="ru-RU" sz="2000" spc="-15" dirty="0">
                <a:latin typeface="Times New Roman"/>
                <a:ea typeface="Times New Roman"/>
              </a:rPr>
              <a:t> </a:t>
            </a:r>
            <a:r>
              <a:rPr lang="ru-RU" sz="2000" dirty="0">
                <a:latin typeface="Times New Roman"/>
                <a:ea typeface="Times New Roman"/>
              </a:rPr>
              <a:t>с</a:t>
            </a:r>
            <a:r>
              <a:rPr lang="ru-RU" sz="2000" spc="-15" dirty="0">
                <a:latin typeface="Times New Roman"/>
                <a:ea typeface="Times New Roman"/>
              </a:rPr>
              <a:t> </a:t>
            </a:r>
            <a:r>
              <a:rPr lang="ru-RU" sz="2000" spc="-10" dirty="0">
                <a:latin typeface="Times New Roman"/>
                <a:ea typeface="Times New Roman"/>
              </a:rPr>
              <a:t>детьми.</a:t>
            </a:r>
            <a:endParaRPr lang="ru-RU" sz="2000" dirty="0">
              <a:latin typeface="Times New Roman"/>
              <a:ea typeface="Times New Roman"/>
            </a:endParaRPr>
          </a:p>
          <a:p>
            <a:pPr marL="269875" marR="267970" indent="360680" algn="just">
              <a:lnSpc>
                <a:spcPct val="115000"/>
              </a:lnSpc>
              <a:spcBef>
                <a:spcPts val="230"/>
              </a:spcBef>
              <a:spcAft>
                <a:spcPts val="0"/>
              </a:spcAft>
            </a:pPr>
            <a:r>
              <a:rPr lang="ru-RU" sz="2000" dirty="0">
                <a:latin typeface="Times New Roman"/>
                <a:ea typeface="Times New Roman"/>
              </a:rPr>
              <a:t>К этой группе относятся </a:t>
            </a:r>
            <a:r>
              <a:rPr lang="ru-RU" sz="2000" b="1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заседания управляющих советов, родительские клубы, проектная деятельность, совместные праздники и досуги, игры- приключения, создание рукописных книг с детьми.</a:t>
            </a:r>
            <a:endParaRPr lang="ru-RU" sz="2000" b="1" dirty="0">
              <a:solidFill>
                <a:schemeClr val="accent2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40477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412776"/>
            <a:ext cx="7848872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9875" marR="271145" indent="360680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Управляющий совет </a:t>
            </a:r>
            <a:r>
              <a:rPr lang="ru-RU" sz="2400" dirty="0">
                <a:latin typeface="Times New Roman"/>
                <a:ea typeface="Times New Roman"/>
              </a:rPr>
              <a:t>– это представительный коллегиальный орган стратегического управления, который состоит из всех участников образовательных отношений (родителей, педагогов), кооптированных и назначенных членов. Он имеет управленческие (легитимные) полномочия по решению ключевых вопросов развития и функционирования дошкольной образовательной организации.</a:t>
            </a:r>
            <a:endParaRPr lang="ru-RU" sz="24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099113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412776"/>
            <a:ext cx="7920880" cy="3773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9875" marR="268605" indent="360680"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Работы </a:t>
            </a: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клубов для родителей </a:t>
            </a:r>
            <a:endParaRPr lang="ru-RU" sz="2800" b="1" dirty="0" smtClean="0">
              <a:solidFill>
                <a:schemeClr val="accent2">
                  <a:lumMod val="75000"/>
                </a:schemeClr>
              </a:solidFill>
              <a:latin typeface="Times New Roman"/>
              <a:ea typeface="Times New Roman"/>
            </a:endParaRPr>
          </a:p>
          <a:p>
            <a:pPr marL="269875" marR="268605" indent="36068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</a:rPr>
              <a:t>Эффективность </a:t>
            </a:r>
            <a:r>
              <a:rPr lang="ru-RU" dirty="0">
                <a:latin typeface="Times New Roman"/>
                <a:ea typeface="Times New Roman"/>
              </a:rPr>
              <a:t>работы </a:t>
            </a:r>
            <a:r>
              <a:rPr lang="ru-RU" dirty="0" smtClean="0">
                <a:latin typeface="Times New Roman"/>
                <a:ea typeface="Times New Roman"/>
              </a:rPr>
              <a:t>обуславливается: </a:t>
            </a:r>
          </a:p>
          <a:p>
            <a:pPr marL="555625" marR="268605" indent="-28575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ru-RU" dirty="0" smtClean="0">
                <a:latin typeface="Times New Roman"/>
                <a:ea typeface="Times New Roman"/>
              </a:rPr>
              <a:t>новизной информации, </a:t>
            </a:r>
          </a:p>
          <a:p>
            <a:pPr marL="555625" marR="268605" indent="-28575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ru-RU" dirty="0" smtClean="0">
                <a:latin typeface="Times New Roman"/>
                <a:ea typeface="Times New Roman"/>
              </a:rPr>
              <a:t>актуальностью</a:t>
            </a:r>
            <a:r>
              <a:rPr lang="ru-RU" dirty="0">
                <a:latin typeface="Times New Roman"/>
                <a:ea typeface="Times New Roman"/>
              </a:rPr>
              <a:t>, </a:t>
            </a:r>
            <a:endParaRPr lang="ru-RU" dirty="0" smtClean="0">
              <a:latin typeface="Times New Roman"/>
              <a:ea typeface="Times New Roman"/>
            </a:endParaRPr>
          </a:p>
          <a:p>
            <a:pPr marL="555625" marR="268605" indent="-28575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ru-RU" dirty="0" smtClean="0">
                <a:latin typeface="Times New Roman"/>
                <a:ea typeface="Times New Roman"/>
              </a:rPr>
              <a:t>стилем </a:t>
            </a:r>
            <a:r>
              <a:rPr lang="ru-RU" dirty="0">
                <a:latin typeface="Times New Roman"/>
                <a:ea typeface="Times New Roman"/>
              </a:rPr>
              <a:t>подачи, </a:t>
            </a:r>
            <a:endParaRPr lang="ru-RU" dirty="0" smtClean="0">
              <a:latin typeface="Times New Roman"/>
              <a:ea typeface="Times New Roman"/>
            </a:endParaRPr>
          </a:p>
          <a:p>
            <a:pPr marL="555625" marR="268605" indent="-28575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v"/>
            </a:pPr>
            <a:r>
              <a:rPr lang="ru-RU" dirty="0" smtClean="0">
                <a:latin typeface="Times New Roman"/>
                <a:ea typeface="Times New Roman"/>
              </a:rPr>
              <a:t>соответствием </a:t>
            </a:r>
            <a:r>
              <a:rPr lang="ru-RU" dirty="0">
                <a:latin typeface="Times New Roman"/>
                <a:ea typeface="Times New Roman"/>
              </a:rPr>
              <a:t>запросу родителей. </a:t>
            </a:r>
            <a:endParaRPr lang="ru-RU" dirty="0" smtClean="0">
              <a:latin typeface="Times New Roman"/>
              <a:ea typeface="Times New Roman"/>
            </a:endParaRPr>
          </a:p>
          <a:p>
            <a:pPr marL="269875" marR="268605" indent="360680"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</a:rPr>
              <a:t>Заседания </a:t>
            </a:r>
            <a:r>
              <a:rPr lang="ru-RU" dirty="0">
                <a:latin typeface="Times New Roman"/>
                <a:ea typeface="Times New Roman"/>
              </a:rPr>
              <a:t>клубов для родителей осуществляются регулярно. В заседаниях клуба могут участвовать не только педагоги и родители, но и дети. Происходит постепенное сближение родителей и детей, устанавливается взаимопонимание между ними. Выбор темы заседания клуба обуславливается интересами и запросами родителей. 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286574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6408" y="1124743"/>
            <a:ext cx="8064896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Проектная деятельность</a:t>
            </a:r>
          </a:p>
          <a:p>
            <a:r>
              <a:rPr lang="ru-RU" dirty="0" smtClean="0"/>
              <a:t>-Позволяет </a:t>
            </a:r>
            <a:r>
              <a:rPr lang="ru-RU" dirty="0"/>
              <a:t>родителям вместе с детьми стать субъектами образовательного процесса и глубоко погрузиться в изучение той или иной темы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- </a:t>
            </a:r>
            <a:r>
              <a:rPr lang="ru-RU" dirty="0"/>
              <a:t>Проектная деятельность в дошкольном возрасте возможна только при включенности в нее родителей. Самостоятельную поисковую деятельность дети, в силу специфики возраста, не могут осуществлять. </a:t>
            </a:r>
            <a:endParaRPr lang="ru-RU" dirty="0" smtClean="0"/>
          </a:p>
          <a:p>
            <a:r>
              <a:rPr lang="ru-RU" dirty="0" smtClean="0"/>
              <a:t>-Объединение </a:t>
            </a:r>
            <a:r>
              <a:rPr lang="ru-RU" dirty="0"/>
              <a:t>детей, родителей и педагогов позволяет вывести взаимоотношения на новый уровень, организовать практику совместной познавательной деятельности, создать атмосферу сотворчества. </a:t>
            </a:r>
            <a:endParaRPr lang="ru-RU" dirty="0" smtClean="0"/>
          </a:p>
          <a:p>
            <a:r>
              <a:rPr lang="ru-RU" dirty="0" smtClean="0"/>
              <a:t>-Темы </a:t>
            </a:r>
            <a:r>
              <a:rPr lang="ru-RU" dirty="0"/>
              <a:t>для проектов могут быть предложены всеми участниками – педагогами, детьми, родителями. </a:t>
            </a:r>
            <a:endParaRPr lang="ru-RU" dirty="0" smtClean="0"/>
          </a:p>
          <a:p>
            <a:r>
              <a:rPr lang="ru-RU" dirty="0" smtClean="0"/>
              <a:t>-Педагог </a:t>
            </a:r>
            <a:r>
              <a:rPr lang="ru-RU" dirty="0"/>
              <a:t>осуществляет координирование проектной деятельности, помогает родителям понять логику познавательной деятельности детей, направляет развитие проекта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Проект </a:t>
            </a:r>
            <a:r>
              <a:rPr lang="ru-RU" dirty="0"/>
              <a:t>завершается представлением результатов в яркой запоминающейся форме.</a:t>
            </a:r>
          </a:p>
        </p:txBody>
      </p:sp>
    </p:spTree>
    <p:extLst>
      <p:ext uri="{BB962C8B-B14F-4D97-AF65-F5344CB8AC3E}">
        <p14:creationId xmlns:p14="http://schemas.microsoft.com/office/powerpoint/2010/main" val="4111951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836712"/>
            <a:ext cx="7704856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Совместные праздники и досуги</a:t>
            </a:r>
          </a:p>
          <a:p>
            <a:r>
              <a:rPr lang="ru-RU" dirty="0"/>
              <a:t>Способствуют установлению неформальных отношений между педагогами и родителями, а также доверительных отношений между родителями и детьми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Важно, чтобы родители на праздниках не были пассивными наблюдателями, а сами становились активными участниками, начиная с момента подготовки сценария, оформления декораций, завершая участием в отдельных частях праздника или досуга. </a:t>
            </a:r>
            <a:endParaRPr lang="ru-RU" dirty="0" smtClean="0"/>
          </a:p>
          <a:p>
            <a:r>
              <a:rPr lang="ru-RU" dirty="0" smtClean="0"/>
              <a:t>Совместные </a:t>
            </a:r>
            <a:r>
              <a:rPr lang="ru-RU" dirty="0"/>
              <a:t>эмоциональные переживания способны сблизить участников, установить теплые отношения и в то же время помочь родителям освоить те или иные умения и навыки по общению, воспитанию детей. </a:t>
            </a:r>
            <a:endParaRPr lang="ru-RU" dirty="0" smtClean="0"/>
          </a:p>
          <a:p>
            <a:r>
              <a:rPr lang="ru-RU" dirty="0" smtClean="0"/>
              <a:t>Досуги </a:t>
            </a:r>
            <a:r>
              <a:rPr lang="ru-RU" dirty="0"/>
              <a:t>могут быть спортивными, литературными, музыкальными, посвященными значимой дате или социально значимой деятельности (например, День земли, День пожилого человека и так далее).</a:t>
            </a:r>
          </a:p>
        </p:txBody>
      </p:sp>
    </p:spTree>
    <p:extLst>
      <p:ext uri="{BB962C8B-B14F-4D97-AF65-F5344CB8AC3E}">
        <p14:creationId xmlns:p14="http://schemas.microsoft.com/office/powerpoint/2010/main" val="3498349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124744"/>
            <a:ext cx="734481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Формы просвещение родителей (законных представителей) детей младенческого, раннего и дошкольного возрастов  : 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направленные на информирование родителей; 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направленные на формирование у родителей практического опыта воспитательных действий; </a:t>
            </a:r>
          </a:p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позволяющие вовлечь родителей в совместную деятельность с детьми, в том числе, позволяющие легитимно включить родителей в участие в управление дошкольной образовательной организацией через принцип государственно-общественного характера управления образованием (модель – управляющий совет). 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0184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772817"/>
            <a:ext cx="691276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Игры-приключения для родителей и детей</a:t>
            </a:r>
          </a:p>
          <a:p>
            <a:r>
              <a:rPr lang="ru-RU" dirty="0"/>
              <a:t>Проводятся как с целью досуга, так и для объединения детей и родителей в совместной деятельности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Они проводятся в удобное для родителей время. </a:t>
            </a:r>
            <a:endParaRPr lang="ru-RU" dirty="0" smtClean="0"/>
          </a:p>
          <a:p>
            <a:r>
              <a:rPr lang="ru-RU" dirty="0" smtClean="0"/>
              <a:t>Педагог </a:t>
            </a:r>
            <a:r>
              <a:rPr lang="ru-RU" dirty="0"/>
              <a:t>продумывает игровые задачи, задания и маршрут участников игр. </a:t>
            </a:r>
            <a:endParaRPr lang="ru-RU" dirty="0" smtClean="0"/>
          </a:p>
          <a:p>
            <a:r>
              <a:rPr lang="ru-RU" dirty="0" smtClean="0"/>
              <a:t>Участниками </a:t>
            </a:r>
            <a:r>
              <a:rPr lang="ru-RU" dirty="0"/>
              <a:t>выступают семейные команды – дети и родители (прародители).</a:t>
            </a:r>
          </a:p>
        </p:txBody>
      </p:sp>
    </p:spTree>
    <p:extLst>
      <p:ext uri="{BB962C8B-B14F-4D97-AF65-F5344CB8AC3E}">
        <p14:creationId xmlns:p14="http://schemas.microsoft.com/office/powerpoint/2010/main" val="14239618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215"/>
          <p:cNvGrpSpPr>
            <a:grpSpLocks/>
          </p:cNvGrpSpPr>
          <p:nvPr/>
        </p:nvGrpSpPr>
        <p:grpSpPr>
          <a:xfrm>
            <a:off x="6833235" y="9963150"/>
            <a:ext cx="727710" cy="728980"/>
            <a:chOff x="0" y="0"/>
            <a:chExt cx="727710" cy="728980"/>
          </a:xfrm>
        </p:grpSpPr>
        <p:sp>
          <p:nvSpPr>
            <p:cNvPr id="7" name="Graphic 216"/>
            <p:cNvSpPr/>
            <p:nvPr/>
          </p:nvSpPr>
          <p:spPr>
            <a:xfrm>
              <a:off x="4508" y="0"/>
              <a:ext cx="722630" cy="728980"/>
            </a:xfrm>
            <a:custGeom>
              <a:avLst/>
              <a:gdLst/>
              <a:ahLst/>
              <a:cxnLst/>
              <a:rect l="l" t="t" r="r" b="b"/>
              <a:pathLst>
                <a:path w="722630" h="728980">
                  <a:moveTo>
                    <a:pt x="722629" y="0"/>
                  </a:moveTo>
                  <a:lnTo>
                    <a:pt x="0" y="0"/>
                  </a:lnTo>
                  <a:lnTo>
                    <a:pt x="0" y="728980"/>
                  </a:lnTo>
                  <a:lnTo>
                    <a:pt x="722629" y="728980"/>
                  </a:lnTo>
                  <a:lnTo>
                    <a:pt x="72262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  <p:sp>
          <p:nvSpPr>
            <p:cNvPr id="8" name="Graphic 217"/>
            <p:cNvSpPr/>
            <p:nvPr/>
          </p:nvSpPr>
          <p:spPr>
            <a:xfrm>
              <a:off x="4762" y="11950"/>
              <a:ext cx="486409" cy="486409"/>
            </a:xfrm>
            <a:custGeom>
              <a:avLst/>
              <a:gdLst/>
              <a:ahLst/>
              <a:cxnLst/>
              <a:rect l="l" t="t" r="r" b="b"/>
              <a:pathLst>
                <a:path w="486409" h="486409">
                  <a:moveTo>
                    <a:pt x="0" y="177190"/>
                  </a:moveTo>
                  <a:lnTo>
                    <a:pt x="297560" y="474649"/>
                  </a:lnTo>
                  <a:lnTo>
                    <a:pt x="486409" y="486384"/>
                  </a:lnTo>
                  <a:lnTo>
                    <a:pt x="474725" y="297459"/>
                  </a:lnTo>
                  <a:lnTo>
                    <a:pt x="177291" y="0"/>
                  </a:lnTo>
                  <a:lnTo>
                    <a:pt x="0" y="177190"/>
                  </a:lnTo>
                  <a:close/>
                </a:path>
              </a:pathLst>
            </a:custGeom>
            <a:ln w="9525">
              <a:solidFill>
                <a:srgbClr val="5C83B4"/>
              </a:solidFill>
              <a:prstDash val="solid"/>
            </a:ln>
          </p:spPr>
          <p:txBody>
            <a:bodyPr wrap="square" lIns="0" tIns="0" rIns="0" bIns="0" rtlCol="0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323528" y="908720"/>
            <a:ext cx="8496944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Методы	активизации	родителей	разнообразны.	</a:t>
            </a:r>
            <a:endParaRPr lang="ru-RU" sz="2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Среди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наиболее распространенных методов можно отметить: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	разыгрывание педагогических ситуаций;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	игровое решение педагогических задач;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программы просвещения. просмотр видеозаписей деятельности детей (при наличии разрешений от родителей);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	прослушивание аудиозаписей записей рассказов детей;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	демонстрация мультимедийных презентаций;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	оформление памяток и чек-листов;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	опросы родителей;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	игровые элементы взаимодействия;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	конкурсы детских рисунков;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	использование музыкального сопровождения и другие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4769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988840"/>
            <a:ext cx="75608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Подбор тех или иных форм родительского просвещения и активизации родителей зависит от конкретной цели, а также определяется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содержанием программы просвещения.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883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108365"/>
            <a:ext cx="7848872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ервая группа форм -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информирование родителей по вопросам развития, оздоровления, воспитания и обучения детей.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 этим формам относят: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родительские собрания, лектории, индивидуальное и групповое консультирование, родительские конференции, устный педагогический журнал, беседы, дни открытых дверей, «круглые столы», библиотеки педагогической литературы для родителей, фотовыставки, информационные стенды и папки, выпуск мини-газет. 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192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412775"/>
            <a:ext cx="7776007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Родительские 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собрания. </a:t>
            </a:r>
            <a:endParaRPr lang="ru-RU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/>
              <a:t>Групповые – 45 проводятся с родителями одной группы ДОО</a:t>
            </a:r>
          </a:p>
          <a:p>
            <a:r>
              <a:rPr lang="ru-RU" dirty="0" smtClean="0"/>
              <a:t>Общие – с родителями всех групп ДОО. </a:t>
            </a:r>
          </a:p>
          <a:p>
            <a:r>
              <a:rPr lang="ru-RU" dirty="0" smtClean="0"/>
              <a:t>Цель:</a:t>
            </a:r>
          </a:p>
          <a:p>
            <a:r>
              <a:rPr lang="ru-RU" dirty="0" smtClean="0"/>
              <a:t>информирование родителей о тех или иных вопросах воспитания или организационных вопросах.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67744" y="3573016"/>
            <a:ext cx="626469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Беседы с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родителями. </a:t>
            </a:r>
            <a:endParaRPr lang="ru-RU" sz="2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/>
              <a:t>Распространенная и широко практикующаяся форма просвещения родителей. </a:t>
            </a:r>
          </a:p>
          <a:p>
            <a:r>
              <a:rPr lang="ru-RU" dirty="0"/>
              <a:t>В отличие от консультаций, беседы более неформальны, предполагают активный диалог сторон и поиск эффективных решений по тем или иным проблемам образования детей.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4929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700808"/>
            <a:ext cx="6948254" cy="3110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Дни открытых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дверей. </a:t>
            </a:r>
            <a:endParaRPr lang="ru-RU" sz="28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ru-RU" dirty="0" smtClean="0"/>
              <a:t>Позволяют родителям воспитанников погрузиться в жизнь ДОО,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dirty="0" smtClean="0"/>
              <a:t>получить информацию от педагогов и специалистов, работающих с детьми,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dirty="0" smtClean="0"/>
              <a:t>пронаблюдать образовательный процесс. </a:t>
            </a:r>
          </a:p>
          <a:p>
            <a:endParaRPr lang="ru-RU" dirty="0" smtClean="0"/>
          </a:p>
          <a:p>
            <a:r>
              <a:rPr lang="ru-RU" dirty="0" smtClean="0"/>
              <a:t>Для родителей организуются экскурсии по ДОО, встречи со специалистами, работающими в организации, демонстрируются видео- и фотоматериалы, касающиеся жизни детей. «Круглые столы» для родителей.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7144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484784"/>
            <a:ext cx="751558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Индивидуальное и групповое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консультирование. </a:t>
            </a:r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ru-RU" sz="2000" dirty="0"/>
              <a:t>п</a:t>
            </a:r>
            <a:r>
              <a:rPr lang="ru-RU" sz="2000" dirty="0" smtClean="0"/>
              <a:t>омогают давать родителям адресную информацию, касающуюся того или иного аспекта развития и воспитания детей.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2000" dirty="0" smtClean="0"/>
              <a:t>педагог лучше узнать своих воспитанников, условия их жизни, особенности взаимоотношений с родителями.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2000" dirty="0"/>
              <a:t>п</a:t>
            </a:r>
            <a:r>
              <a:rPr lang="ru-RU" sz="2000" dirty="0" smtClean="0"/>
              <a:t>едагог  </a:t>
            </a:r>
            <a:r>
              <a:rPr lang="ru-RU" sz="2000" dirty="0" smtClean="0"/>
              <a:t>оказывает </a:t>
            </a:r>
            <a:r>
              <a:rPr lang="ru-RU" sz="2000" dirty="0" smtClean="0"/>
              <a:t>конкретную помощь в разрешении трудностей воспитания, необходимую именно этой семье.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2000" dirty="0" smtClean="0"/>
              <a:t>родителям бывает проще обсудить возникающие у них проблемы наедине с педагогом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6828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340768"/>
            <a:ext cx="684076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Родительские конференции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/>
              <a:t>Форма, которая позволяет привлечь родителей к распространению позитивного педагогического опыта. На конференции несколько семей представляют свой опыт воспитания детей по тому или иному направлению. Педагог помогает родителям подготовиться к выступлению, представить материал в интересной привлекательной форме.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031940" y="4437112"/>
            <a:ext cx="45005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Лекция-презентация </a:t>
            </a:r>
            <a:r>
              <a:rPr lang="ru-RU" sz="2800" b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фокусирует внимание слушателей на главном   и удерживает их внимание посредством визуализации подачи материала. </a:t>
            </a:r>
          </a:p>
        </p:txBody>
      </p:sp>
    </p:spTree>
    <p:extLst>
      <p:ext uri="{BB962C8B-B14F-4D97-AF65-F5344CB8AC3E}">
        <p14:creationId xmlns:p14="http://schemas.microsoft.com/office/powerpoint/2010/main" val="2938048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412776"/>
            <a:ext cx="76328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Устный педагогический журнал .</a:t>
            </a:r>
          </a:p>
          <a:p>
            <a:endParaRPr lang="ru-RU" dirty="0" smtClean="0"/>
          </a:p>
          <a:p>
            <a:r>
              <a:rPr lang="ru-RU" dirty="0" smtClean="0"/>
              <a:t>Состоит из 3-6 страниц, по длительности каждая занимает от 5 до 10 минут.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dirty="0" smtClean="0"/>
              <a:t>Каждая страница журнала – это устное сообщение, проиллюстрированное дидактическими пособиями,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dirty="0"/>
              <a:t>Т</a:t>
            </a:r>
            <a:r>
              <a:rPr lang="ru-RU" dirty="0" smtClean="0"/>
              <a:t>емы устных журналов отвечают актуальным потребностям родителей в информации. </a:t>
            </a:r>
            <a:endParaRPr lang="ru-RU" dirty="0"/>
          </a:p>
          <a:p>
            <a:pPr marL="285750" indent="-285750">
              <a:buFont typeface="Wingdings" pitchFamily="2" charset="2"/>
              <a:buChar char="v"/>
            </a:pPr>
            <a:r>
              <a:rPr lang="ru-RU" dirty="0" smtClean="0"/>
              <a:t>Устный журнал могут проводить педагоги группы или можно пригласить разных специалистов (врачей, учителей начальной школы, психологов и других специалистов).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dirty="0" smtClean="0"/>
              <a:t>Журнал может быть тематическим или охватывать несколько актуальных тем развития и образования детей.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2921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7927" y="983673"/>
            <a:ext cx="764045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«Круглые столы» для родителей :</a:t>
            </a:r>
            <a:endParaRPr lang="ru-RU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ru-RU" dirty="0"/>
              <a:t>н</a:t>
            </a:r>
            <a:r>
              <a:rPr lang="ru-RU" dirty="0" smtClean="0"/>
              <a:t>аправлены на обсуждение значимых вопросов воспитания и развития детей.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dirty="0"/>
              <a:t>к</a:t>
            </a:r>
            <a:r>
              <a:rPr lang="ru-RU" dirty="0" smtClean="0"/>
              <a:t>аждый участник круглого стола получает возможность высказать свое мнение по обсуждаемому вопросу.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dirty="0"/>
              <a:t>п</a:t>
            </a:r>
            <a:r>
              <a:rPr lang="ru-RU" dirty="0" smtClean="0"/>
              <a:t>роведение круглых столов дает возможность привлечь внимание родителей к важным сторонам воспитания детей, посмотреть на них с разных точек зрения, услышать мнения разных специалистов. </a:t>
            </a:r>
            <a:endParaRPr lang="ru-RU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Библиотеки и выставки психолого-педагогической литературы: 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dirty="0"/>
              <a:t>п</a:t>
            </a:r>
            <a:r>
              <a:rPr lang="ru-RU" dirty="0" smtClean="0"/>
              <a:t>озволяют родителям погрузиться более детально в вопросы развития и здоровья детей</a:t>
            </a:r>
            <a:r>
              <a:rPr lang="ru-RU" dirty="0"/>
              <a:t>;</a:t>
            </a:r>
            <a:endParaRPr lang="ru-RU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ru-RU" dirty="0" smtClean="0"/>
              <a:t>ознакомиться с подборками научно-популярной литературы в области педагогики, психологии, медицины и других наук.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28701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314</TotalTime>
  <Words>1504</Words>
  <Application>Microsoft Office PowerPoint</Application>
  <PresentationFormat>Экран (4:3)</PresentationFormat>
  <Paragraphs>121</Paragraphs>
  <Slides>22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Волна</vt:lpstr>
      <vt:lpstr>Формы    и методы просвещения родителей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Формы    и методы просвещения родителей</dc:title>
  <dc:creator>Светлана</dc:creator>
  <cp:lastModifiedBy>1211</cp:lastModifiedBy>
  <cp:revision>28</cp:revision>
  <dcterms:created xsi:type="dcterms:W3CDTF">2025-03-09T15:46:10Z</dcterms:created>
  <dcterms:modified xsi:type="dcterms:W3CDTF">2025-03-16T13:16:18Z</dcterms:modified>
</cp:coreProperties>
</file>