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MuseoModerno Medium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343" autoAdjust="0"/>
  </p:normalViewPr>
  <p:slideViewPr>
    <p:cSldViewPr snapToGrid="0" snapToObjects="1">
      <p:cViewPr varScale="1">
        <p:scale>
          <a:sx n="54" d="100"/>
          <a:sy n="54" d="100"/>
        </p:scale>
        <p:origin x="9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1401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0738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829753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0206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Нормы физического развития </a:t>
            </a:r>
            <a:r>
              <a:rPr lang="en-US" sz="4450" dirty="0" err="1">
                <a:solidFill>
                  <a:srgbClr val="00206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детей</a:t>
            </a:r>
            <a:r>
              <a:rPr lang="en-US" sz="4450" dirty="0">
                <a:solidFill>
                  <a:srgbClr val="00206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4450" dirty="0" err="1" smtClean="0">
                <a:solidFill>
                  <a:srgbClr val="00206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дошкольного</a:t>
            </a:r>
            <a:r>
              <a:rPr lang="en-US" sz="4450" dirty="0" smtClean="0">
                <a:solidFill>
                  <a:srgbClr val="00206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 </a:t>
            </a:r>
            <a:r>
              <a:rPr lang="en-US" sz="4450" dirty="0" err="1" smtClean="0">
                <a:solidFill>
                  <a:srgbClr val="00206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возраста</a:t>
            </a:r>
            <a:endParaRPr lang="en-US" sz="445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4296251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800" dirty="0">
                <a:solidFill>
                  <a:srgbClr val="00206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Цель презентации – ознакомить педагогов с современными подходами к оценке физического развития детей. Важность знания норм для своевременного выявления отклонений. Ключевые методы оценки: ВОЗ, сигмальные отклонения, регрессивная шкала.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270040" y="6003012"/>
            <a:ext cx="3216831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endParaRPr lang="en-US" sz="2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" t="13427" r="4629" b="18518"/>
          <a:stretch/>
        </p:blipFill>
        <p:spPr>
          <a:xfrm>
            <a:off x="8743950" y="419219"/>
            <a:ext cx="5410200" cy="56007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586447" y="7458635"/>
            <a:ext cx="1864659" cy="645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0571"/>
            <a:ext cx="579536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Интеграция методов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92297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Интеграция всех трех методов для получения полной картины. Использование ВОЗ как базового стандарта. Сигмальный анализ для оценки гармоничности. Регрессивные шкалы для учета индивидуальных особенностей. Разработка алгоритма оценки.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1743789" y="50091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ВОЗ</a:t>
            </a:r>
            <a:endParaRPr lang="en-US" sz="2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903934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571411" y="4699516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9937790" y="37829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Сигма</a:t>
            </a:r>
            <a:endParaRPr lang="en-US" sz="22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903934"/>
            <a:ext cx="4564975" cy="45649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170307" y="3748445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6"/>
          <p:cNvSpPr/>
          <p:nvPr/>
        </p:nvSpPr>
        <p:spPr>
          <a:xfrm>
            <a:off x="9937790" y="62355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Регрессия</a:t>
            </a:r>
            <a:endParaRPr lang="en-US" sz="22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903934"/>
            <a:ext cx="4564975" cy="456497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694533" y="6474619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265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2514729" y="7468909"/>
            <a:ext cx="2115671" cy="760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53745" y="524351"/>
            <a:ext cx="7809309" cy="1191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Программа просвещения родителей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6153745" y="2002155"/>
            <a:ext cx="7809309" cy="915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Ознакомление родителей с нормами физического развития. Проведение родительских собраний и консультаций. Разработка информационных материалов. Создание партнерских отношений с родителями.</a:t>
            </a:r>
            <a:endParaRPr lang="en-US" sz="15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745" y="3132058"/>
            <a:ext cx="953453" cy="114407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393186" y="3322677"/>
            <a:ext cx="2383631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Ознакомление</a:t>
            </a:r>
            <a:endParaRPr lang="en-US" sz="18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745" y="4276130"/>
            <a:ext cx="953453" cy="114407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393186" y="4466749"/>
            <a:ext cx="2383631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Консультации</a:t>
            </a:r>
            <a:endParaRPr lang="en-US" sz="18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745" y="5420201"/>
            <a:ext cx="953453" cy="1144072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7393186" y="5610820"/>
            <a:ext cx="2383631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Материалы</a:t>
            </a:r>
            <a:endParaRPr lang="en-US" sz="185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3745" y="6564273"/>
            <a:ext cx="953453" cy="1144072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7393186" y="6754892"/>
            <a:ext cx="2383631" cy="297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Партнерство</a:t>
            </a:r>
            <a:endParaRPr lang="en-US" sz="185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/>
          <a:srcRect t="13572" r="50176" b="31250"/>
          <a:stretch/>
        </p:blipFill>
        <p:spPr>
          <a:xfrm>
            <a:off x="881200" y="832597"/>
            <a:ext cx="3886743" cy="672737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2747812" y="7559968"/>
            <a:ext cx="1882588" cy="6696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251007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К здоровому будущему вместе!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1" y="4267794"/>
            <a:ext cx="5568909" cy="34284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Важность ранней диагностики и коррекции отклонений. Призыв к активному использованию современных методов. Поддержка педагогов в просвещении родителей. Пожелания успехов в формировании здорового поколения!</a:t>
            </a:r>
            <a:endParaRPr lang="en-US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1564" r="22343" b="12781"/>
          <a:stretch/>
        </p:blipFill>
        <p:spPr>
          <a:xfrm>
            <a:off x="7853082" y="398263"/>
            <a:ext cx="6629400" cy="7739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2917" y="297503"/>
            <a:ext cx="54823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002060"/>
                </a:solidFill>
              </a:rPr>
              <a:t>Основные понятия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0526" y="2025786"/>
            <a:ext cx="578167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Физическое </a:t>
            </a:r>
            <a:r>
              <a:rPr lang="ru-RU" sz="2800" dirty="0">
                <a:solidFill>
                  <a:srgbClr val="002060"/>
                </a:solidFill>
              </a:rPr>
              <a:t>развитие – комплекс морфофункциональных свойств (например, длина и масса тела, окружность грудной клетки, жизненная емкость легких, сила сжатия кисти рук), характеризующих возраст достигнутого биологического развития и физическую дееспособность (работоспособность) детского организма. Физическое развитие является одним из ведущих признаков здоровья, роста и формирования </a:t>
            </a:r>
            <a:r>
              <a:rPr lang="ru-RU" sz="2800" dirty="0" smtClean="0">
                <a:solidFill>
                  <a:srgbClr val="002060"/>
                </a:solidFill>
              </a:rPr>
              <a:t>детского организма.</a:t>
            </a:r>
            <a:endParaRPr lang="ru-RU" sz="2800" dirty="0">
              <a:solidFill>
                <a:srgbClr val="002060"/>
              </a:solidFill>
            </a:endParaRPr>
          </a:p>
          <a:p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1" r="4293"/>
          <a:stretch/>
        </p:blipFill>
        <p:spPr>
          <a:xfrm>
            <a:off x="7162800" y="297503"/>
            <a:ext cx="7200901" cy="75321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443012" y="7829679"/>
            <a:ext cx="2187388" cy="399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95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500" y="190500"/>
            <a:ext cx="141351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002060"/>
                </a:solidFill>
              </a:rPr>
              <a:t>Для детей дошкольного возраста физическое развитие направлено </a:t>
            </a:r>
            <a:r>
              <a:rPr lang="ru-RU" sz="4400" dirty="0" smtClean="0">
                <a:solidFill>
                  <a:srgbClr val="002060"/>
                </a:solidFill>
              </a:rPr>
              <a:t>на</a:t>
            </a:r>
            <a:r>
              <a:rPr lang="ru-RU" sz="4400" dirty="0">
                <a:solidFill>
                  <a:srgbClr val="002060"/>
                </a:solidFill>
              </a:rPr>
              <a:t>: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4850" y="1994744"/>
            <a:ext cx="607695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охрану здоровья и укрепление иммунитета, закаливание организма; 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формирования двигательных навыков, приучение к регулярной физической активности; 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полноценное физическое развитие (пропорциональное телосложение, повышение выносливости, как физической, так и умственной); 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интереса к активной физической деятельности, формирование потребности в ней;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58000" y="1792292"/>
            <a:ext cx="7315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отработку основных видов двигательной деятельности (бег, прыжки, ходьба, бросание, метание и так далее); 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профилактику плоскостопия, формирование правильной осанки; 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ребёнка комплекса знаний о пользе занятий физкультурой, правилах и требованиях гигиены. 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физическое развитие детей дошкольного возраста влияют различные факторы, например: наследственность, окружающая среда, социально-экономические факторы, питание, физическая активность, занятия спортом.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32659" y="7763435"/>
            <a:ext cx="2097741" cy="466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30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91567" y="1688264"/>
            <a:ext cx="91303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956798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93790" y="45274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93790" y="555081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800100" lvl="1" indent="-342900">
              <a:lnSpc>
                <a:spcPts val="2850"/>
              </a:lnSpc>
              <a:buSzPct val="100000"/>
              <a:buChar char="•"/>
            </a:pP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354812" y="608946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9304257" y="52064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smtClean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: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477164" y="52642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9571669" y="539942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endParaRPr lang="en-US" sz="17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694024" y="7386918"/>
            <a:ext cx="1936376" cy="842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93790" y="645459"/>
            <a:ext cx="1360352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Физическое развитие представляет собой активный процесс, который включает в себя рост (увеличение длины и массы) и созревание органов и систем на определенных этапах жизни ребенка. Для оценки физического развития используются такие показатели, как рост, вес, пропорции разных частей тела и степень функциональных возможностей организма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  </a:t>
            </a:r>
            <a:r>
              <a:rPr lang="ru-RU" sz="2400" dirty="0">
                <a:solidFill>
                  <a:srgbClr val="002060"/>
                </a:solidFill>
              </a:rPr>
              <a:t>На физическое развитие детей влияет ряд факторов, среди которых наследственные факторы, климатические – географические условия проживания условия, качество питания и ухода, наличие болезней, а также уровень физической и умственной активности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  </a:t>
            </a:r>
            <a:r>
              <a:rPr lang="ru-RU" sz="2400" dirty="0">
                <a:solidFill>
                  <a:srgbClr val="002060"/>
                </a:solidFill>
              </a:rPr>
              <a:t>Одной из особенностей детского организма является его неравномерное и волнообразное развитие, проявляющееся в смене периодов активного роста (так называемых «скачков» или «вытягиваний») и фазах замедленного роста (обозначаемых как «округление»). Эти резкие изменения происходят благодаря синхронному развитию различных тканей, что, в первую очередь, выражается в значительном увеличении длины тела за счет удлинения как туловища, так и конечностей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  </a:t>
            </a:r>
            <a:r>
              <a:rPr lang="ru-RU" sz="2400" dirty="0">
                <a:solidFill>
                  <a:srgbClr val="002060"/>
                </a:solidFill>
              </a:rPr>
              <a:t>Первый этап роста (первый «скачок») охватывает время от рождения до 1 года. Второй этап округления начинается с 1 года и продолжается до 3 лет. 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Следующий </a:t>
            </a:r>
            <a:r>
              <a:rPr lang="ru-RU" sz="2400" dirty="0">
                <a:solidFill>
                  <a:srgbClr val="002060"/>
                </a:solidFill>
              </a:rPr>
              <a:t>период второго вытягивания, известный как «</a:t>
            </a:r>
            <a:r>
              <a:rPr lang="ru-RU" sz="2400" dirty="0" err="1">
                <a:solidFill>
                  <a:srgbClr val="002060"/>
                </a:solidFill>
              </a:rPr>
              <a:t>полуростовой</a:t>
            </a:r>
            <a:r>
              <a:rPr lang="ru-RU" sz="2400" dirty="0">
                <a:solidFill>
                  <a:srgbClr val="002060"/>
                </a:solidFill>
              </a:rPr>
              <a:t> скачок», длится с 5 до 7 лет. Затем наступает этап второго округления, который простирается с 7 до 10 или 11 лет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    </a:t>
            </a:r>
            <a:r>
              <a:rPr lang="ru-RU" sz="2400" dirty="0">
                <a:solidFill>
                  <a:srgbClr val="002060"/>
                </a:solidFill>
              </a:rPr>
              <a:t>Наконец, третий этап вытягивания, связанный с </a:t>
            </a:r>
            <a:r>
              <a:rPr lang="ru-RU" sz="2400" dirty="0" err="1">
                <a:solidFill>
                  <a:srgbClr val="002060"/>
                </a:solidFill>
              </a:rPr>
              <a:t>пубертатом</a:t>
            </a:r>
            <a:r>
              <a:rPr lang="ru-RU" sz="2400" dirty="0">
                <a:solidFill>
                  <a:srgbClr val="002060"/>
                </a:solidFill>
              </a:rPr>
              <a:t> и называемый «скачком», охватывает возраст от 11-12 до 15-16 лет.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30906" y="3127175"/>
            <a:ext cx="874323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0206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Метод сигмальных отклонений</a:t>
            </a:r>
            <a:endParaRPr lang="en-US" sz="4450" dirty="0">
              <a:solidFill>
                <a:srgbClr val="00206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793790" y="3878459"/>
            <a:ext cx="13042821" cy="11776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Объяснение метода сигмальных отклонений и его применение для оценки гармоничности развития. Создание профиля физического развития ребенка. Пример графического отображения профиля: рост +1 сигма, вес -0.5 сигма. Использование сигмальных таблиц НИИ.</a:t>
            </a:r>
            <a:endParaRPr lang="en-US" sz="1750" dirty="0">
              <a:solidFill>
                <a:srgbClr val="002060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4462235" y="734544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/>
        </p:spPr>
      </p:sp>
      <p:sp>
        <p:nvSpPr>
          <p:cNvPr id="6" name="Text 3"/>
          <p:cNvSpPr/>
          <p:nvPr/>
        </p:nvSpPr>
        <p:spPr>
          <a:xfrm>
            <a:off x="878860" y="629078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1530906" y="6248281"/>
            <a:ext cx="327707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206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Оценка гармоничности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1530906" y="6738699"/>
            <a:ext cx="34592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Определение пропорциональности развития</a:t>
            </a: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5216962" y="624828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/>
        </p:spPr>
      </p:sp>
      <p:sp>
        <p:nvSpPr>
          <p:cNvPr id="10" name="Text 7"/>
          <p:cNvSpPr/>
          <p:nvPr/>
        </p:nvSpPr>
        <p:spPr>
          <a:xfrm>
            <a:off x="5302032" y="629078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8"/>
          <p:cNvSpPr/>
          <p:nvPr/>
        </p:nvSpPr>
        <p:spPr>
          <a:xfrm>
            <a:off x="5954078" y="62482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206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Профиль развития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5954078" y="6738699"/>
            <a:ext cx="34592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Графическое отображение показателей.</a:t>
            </a:r>
            <a:endParaRPr lang="en-US" sz="1750" dirty="0">
              <a:solidFill>
                <a:srgbClr val="002060"/>
              </a:solidFill>
            </a:endParaRPr>
          </a:p>
        </p:txBody>
      </p:sp>
      <p:sp>
        <p:nvSpPr>
          <p:cNvPr id="13" name="Shape 10"/>
          <p:cNvSpPr/>
          <p:nvPr/>
        </p:nvSpPr>
        <p:spPr>
          <a:xfrm>
            <a:off x="9640133" y="624828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3EEE3"/>
          </a:solidFill>
          <a:ln/>
        </p:spPr>
      </p:sp>
      <p:sp>
        <p:nvSpPr>
          <p:cNvPr id="14" name="Text 11"/>
          <p:cNvSpPr/>
          <p:nvPr/>
        </p:nvSpPr>
        <p:spPr>
          <a:xfrm>
            <a:off x="9725204" y="629078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2"/>
          <p:cNvSpPr/>
          <p:nvPr/>
        </p:nvSpPr>
        <p:spPr>
          <a:xfrm>
            <a:off x="10377249" y="6248281"/>
            <a:ext cx="32962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206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Выявление отклонений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10377249" y="6738699"/>
            <a:ext cx="345924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206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Определение дисгармонии.</a:t>
            </a:r>
            <a:endParaRPr lang="en-US" sz="1750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801600" y="7464504"/>
            <a:ext cx="1828800" cy="765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0844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Интерпретация сигмального профиля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566160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Определение гармоничного и дисгармоничного развития на основе сигмального анализа. Примеры дисгармоничного развития: опережение роста при дефиците веса. Алгоритм действий при выявлении дисгармоничного развития: консультация с педиатром.</a:t>
            </a:r>
            <a:endParaRPr lang="en-US" sz="17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5272921"/>
            <a:ext cx="566976" cy="56697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80190" y="6066711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Гармония</a:t>
            </a:r>
            <a:endParaRPr lang="en-US" sz="2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5272921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12304" y="6066711"/>
            <a:ext cx="22920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Дисгармония</a:t>
            </a:r>
            <a:endParaRPr lang="en-US" sz="22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5272921"/>
            <a:ext cx="566976" cy="566976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1544538" y="6066711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Консультация</a:t>
            </a:r>
            <a:endParaRPr lang="en-US" sz="2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711953" y="7386918"/>
            <a:ext cx="1918447" cy="842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1638419"/>
            <a:ext cx="568833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Регрессивная шкала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687360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Описание метода регрессивных шкал и его преимущества. Учет влияния различных факторов (генетика, социальные условия, питание). Построение индивидуальной шкалы развития. Пример: ребенок с низким ростом родителей – корректировка нормы роста.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4394121"/>
            <a:ext cx="3664863" cy="1162288"/>
          </a:xfrm>
          <a:prstGeom prst="roundRect">
            <a:avLst>
              <a:gd name="adj" fmla="val 2927"/>
            </a:avLst>
          </a:prstGeom>
          <a:solidFill>
            <a:srgbClr val="F3EEE3"/>
          </a:solidFill>
          <a:ln/>
        </p:spPr>
      </p:sp>
      <p:sp>
        <p:nvSpPr>
          <p:cNvPr id="6" name="Text 3"/>
          <p:cNvSpPr/>
          <p:nvPr/>
        </p:nvSpPr>
        <p:spPr>
          <a:xfrm>
            <a:off x="6507004" y="4620935"/>
            <a:ext cx="321123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Индивидуальный подход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10171867" y="4394121"/>
            <a:ext cx="3664863" cy="1162288"/>
          </a:xfrm>
          <a:prstGeom prst="roundRect">
            <a:avLst>
              <a:gd name="adj" fmla="val 2927"/>
            </a:avLst>
          </a:prstGeom>
          <a:solidFill>
            <a:srgbClr val="F3EEE3"/>
          </a:solidFill>
          <a:ln/>
        </p:spPr>
      </p:sp>
      <p:sp>
        <p:nvSpPr>
          <p:cNvPr id="8" name="Text 5"/>
          <p:cNvSpPr/>
          <p:nvPr/>
        </p:nvSpPr>
        <p:spPr>
          <a:xfrm>
            <a:off x="10398681" y="46209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Учет факторов</a:t>
            </a:r>
            <a:endParaRPr lang="en-US" sz="2200" dirty="0"/>
          </a:p>
        </p:txBody>
      </p:sp>
      <p:sp>
        <p:nvSpPr>
          <p:cNvPr id="9" name="Shape 6"/>
          <p:cNvSpPr/>
          <p:nvPr/>
        </p:nvSpPr>
        <p:spPr>
          <a:xfrm>
            <a:off x="6280190" y="5783223"/>
            <a:ext cx="7556421" cy="807958"/>
          </a:xfrm>
          <a:prstGeom prst="roundRect">
            <a:avLst>
              <a:gd name="adj" fmla="val 4211"/>
            </a:avLst>
          </a:prstGeom>
          <a:solidFill>
            <a:srgbClr val="F3EEE3"/>
          </a:solidFill>
          <a:ln/>
        </p:spPr>
      </p:sp>
      <p:sp>
        <p:nvSpPr>
          <p:cNvPr id="10" name="Text 7"/>
          <p:cNvSpPr/>
          <p:nvPr/>
        </p:nvSpPr>
        <p:spPr>
          <a:xfrm>
            <a:off x="6507004" y="6010037"/>
            <a:ext cx="29256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Корректировка норм</a:t>
            </a:r>
            <a:endParaRPr lang="en-US" sz="2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9276" t="14254" r="30921" b="3728"/>
          <a:stretch/>
        </p:blipFill>
        <p:spPr>
          <a:xfrm>
            <a:off x="1067276" y="576620"/>
            <a:ext cx="4610100" cy="71247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837459" y="7701320"/>
            <a:ext cx="1631576" cy="528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20058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Практическое применение регрессивных шкал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29124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Разбор примера построения регрессионной шкалы для оценки роста. Использование данных анамнеза, генеалогического дерева, условий проживания. Сравнение фактического роста с прогнозируемым по регрессионной шкале. Оценка отклонений.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4272201"/>
            <a:ext cx="2152055" cy="80795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894892" y="4564023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1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5357217" y="4499015"/>
            <a:ext cx="119931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Анамнез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5187077" y="5093256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9D4C9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381" y="5136833"/>
            <a:ext cx="4304109" cy="80795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94892" y="5341501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6"/>
          <p:cNvSpPr/>
          <p:nvPr/>
        </p:nvSpPr>
        <p:spPr>
          <a:xfrm>
            <a:off x="6433304" y="5363647"/>
            <a:ext cx="126230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Генетика</a:t>
            </a:r>
            <a:endParaRPr lang="en-US" sz="2200" dirty="0"/>
          </a:p>
        </p:txBody>
      </p:sp>
      <p:sp>
        <p:nvSpPr>
          <p:cNvPr id="11" name="Shape 7"/>
          <p:cNvSpPr/>
          <p:nvPr/>
        </p:nvSpPr>
        <p:spPr>
          <a:xfrm>
            <a:off x="6263164" y="5957887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9D4C9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6001464"/>
            <a:ext cx="6456164" cy="80795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894773" y="6206133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3</a:t>
            </a:r>
            <a:endParaRPr lang="en-US" sz="2500" dirty="0"/>
          </a:p>
        </p:txBody>
      </p:sp>
      <p:sp>
        <p:nvSpPr>
          <p:cNvPr id="14" name="Text 9"/>
          <p:cNvSpPr/>
          <p:nvPr/>
        </p:nvSpPr>
        <p:spPr>
          <a:xfrm>
            <a:off x="7509272" y="6228278"/>
            <a:ext cx="114323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4150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Условия</a:t>
            </a:r>
            <a:endParaRPr lang="en-US" sz="2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2694024" y="7781365"/>
            <a:ext cx="1739152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62320" y="326112"/>
            <a:ext cx="5595580" cy="667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dirty="0">
                <a:solidFill>
                  <a:srgbClr val="124E73"/>
                </a:solidFill>
                <a:latin typeface="MuseoModerno Medium" pitchFamily="34" charset="0"/>
                <a:ea typeface="MuseoModerno Medium" pitchFamily="34" charset="-122"/>
                <a:cs typeface="MuseoModerno Medium" pitchFamily="34" charset="-120"/>
              </a:rPr>
              <a:t>Сравнение методов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271820" y="1626989"/>
            <a:ext cx="13610511" cy="1097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40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Сравнительный анализ методов ВОЗ, сигмальных отклонений и регрессивных шкал. ВОЗ: простота, стандартизация. Сигмальный анализ: гармоничность, диспропорции. Регрессивные шкалы: индивидуальный подход, сложность.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729972" y="3490079"/>
            <a:ext cx="13134261" cy="2469832"/>
          </a:xfrm>
          <a:prstGeom prst="roundRect">
            <a:avLst>
              <a:gd name="adj" fmla="val 129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031915" y="4539556"/>
            <a:ext cx="13117592" cy="61364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729972" y="3564940"/>
            <a:ext cx="394073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000" b="1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Метод</a:t>
            </a:r>
            <a:endParaRPr lang="en-US" sz="2000" b="1" dirty="0"/>
          </a:p>
        </p:txBody>
      </p:sp>
      <p:sp>
        <p:nvSpPr>
          <p:cNvPr id="8" name="Text 5"/>
          <p:cNvSpPr/>
          <p:nvPr/>
        </p:nvSpPr>
        <p:spPr>
          <a:xfrm>
            <a:off x="5800963" y="3544877"/>
            <a:ext cx="393692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000" b="1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Преимущества</a:t>
            </a:r>
            <a:endParaRPr lang="en-US" sz="2000" b="1" dirty="0"/>
          </a:p>
        </p:txBody>
      </p:sp>
      <p:sp>
        <p:nvSpPr>
          <p:cNvPr id="9" name="Text 6"/>
          <p:cNvSpPr/>
          <p:nvPr/>
        </p:nvSpPr>
        <p:spPr>
          <a:xfrm>
            <a:off x="9718834" y="3606462"/>
            <a:ext cx="394073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000" b="1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Недостатки</a:t>
            </a:r>
            <a:endParaRPr lang="en-US" sz="2000" b="1" dirty="0"/>
          </a:p>
        </p:txBody>
      </p:sp>
      <p:sp>
        <p:nvSpPr>
          <p:cNvPr id="10" name="Shape 7"/>
          <p:cNvSpPr/>
          <p:nvPr/>
        </p:nvSpPr>
        <p:spPr>
          <a:xfrm>
            <a:off x="729972" y="3962965"/>
            <a:ext cx="13117592" cy="61364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746641" y="4082936"/>
            <a:ext cx="394073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ВОЗ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5577245" y="4061758"/>
            <a:ext cx="393692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Простота, стандартизация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9718834" y="4104739"/>
            <a:ext cx="394073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Не учитывает индивидуальность</a:t>
            </a:r>
            <a:endParaRPr lang="en-US" sz="1650" dirty="0"/>
          </a:p>
        </p:txBody>
      </p:sp>
      <p:sp>
        <p:nvSpPr>
          <p:cNvPr id="14" name="Shape 11"/>
          <p:cNvSpPr/>
          <p:nvPr/>
        </p:nvSpPr>
        <p:spPr>
          <a:xfrm>
            <a:off x="444698" y="5658697"/>
            <a:ext cx="13117592" cy="61364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713303" y="4581405"/>
            <a:ext cx="394073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Сигмальный</a:t>
            </a:r>
            <a:r>
              <a:rPr lang="en-US" sz="16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анализ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5577245" y="4620621"/>
            <a:ext cx="393692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Гармоничность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9718834" y="4615102"/>
            <a:ext cx="394073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Сложность расчета</a:t>
            </a:r>
            <a:endParaRPr lang="en-US" sz="1650" dirty="0"/>
          </a:p>
        </p:txBody>
      </p:sp>
      <p:sp>
        <p:nvSpPr>
          <p:cNvPr id="18" name="Shape 15"/>
          <p:cNvSpPr/>
          <p:nvPr/>
        </p:nvSpPr>
        <p:spPr>
          <a:xfrm>
            <a:off x="713303" y="5161374"/>
            <a:ext cx="13117592" cy="61364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713302" y="5274303"/>
            <a:ext cx="394073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Регрессивная шкала</a:t>
            </a: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5577245" y="5138143"/>
            <a:ext cx="393692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Индивидуальность</a:t>
            </a:r>
            <a:endParaRPr lang="en-US" dirty="0"/>
          </a:p>
        </p:txBody>
      </p:sp>
      <p:sp>
        <p:nvSpPr>
          <p:cNvPr id="21" name="Text 18"/>
          <p:cNvSpPr/>
          <p:nvPr/>
        </p:nvSpPr>
        <p:spPr>
          <a:xfrm>
            <a:off x="9718834" y="5247085"/>
            <a:ext cx="3940731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dirty="0">
                <a:solidFill>
                  <a:srgbClr val="2B415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Требует данных</a:t>
            </a:r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14729" y="7835153"/>
            <a:ext cx="1990165" cy="2689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828</Words>
  <Application>Microsoft Office PowerPoint</Application>
  <PresentationFormat>Произвольный</PresentationFormat>
  <Paragraphs>88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Times New Roman</vt:lpstr>
      <vt:lpstr>Arial</vt:lpstr>
      <vt:lpstr>MuseoModerno Medium</vt:lpstr>
      <vt:lpstr>Source Sans Pro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Оксана Новосельцева</cp:lastModifiedBy>
  <cp:revision>14</cp:revision>
  <dcterms:created xsi:type="dcterms:W3CDTF">2025-03-23T07:45:34Z</dcterms:created>
  <dcterms:modified xsi:type="dcterms:W3CDTF">2025-03-24T04:54:50Z</dcterms:modified>
</cp:coreProperties>
</file>