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6" r:id="rId4"/>
    <p:sldId id="259" r:id="rId5"/>
    <p:sldId id="269" r:id="rId6"/>
    <p:sldId id="273" r:id="rId7"/>
    <p:sldId id="275" r:id="rId8"/>
    <p:sldId id="272" r:id="rId9"/>
    <p:sldId id="267" r:id="rId10"/>
    <p:sldId id="268" r:id="rId11"/>
    <p:sldId id="270" r:id="rId12"/>
    <p:sldId id="27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59" autoAdjust="0"/>
    <p:restoredTop sz="86477" autoAdjust="0"/>
  </p:normalViewPr>
  <p:slideViewPr>
    <p:cSldViewPr>
      <p:cViewPr>
        <p:scale>
          <a:sx n="60" d="100"/>
          <a:sy n="60" d="100"/>
        </p:scale>
        <p:origin x="-3084" y="-9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22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2420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82978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9099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23834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2616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117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3328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0888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8603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51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5023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2303-31E8-4689-B558-24B0507B6858}" type="datetimeFigureOut">
              <a:rPr lang="ru-RU" smtClean="0"/>
              <a:pPr/>
              <a:t>24.03.2025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358452-E7BE-4E98-B176-D7E54196362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45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266429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ПОЗНАВАТЕЛЬНОЕ РАЗВИТИЕ ДОШКОЛЬНИКОВ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4298534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Подготовила: Гребенчук Ирина Викторовна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8564945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908720"/>
            <a:ext cx="8712968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/>
              <a:t>	Важно </a:t>
            </a:r>
            <a:r>
              <a:rPr lang="ru-RU" sz="2500" dirty="0"/>
              <a:t>вовлекать детей в практическую деятельность, даже если она носит не только познавательный, но и трудовой характер. Это ценный источник познания ребенком мира вещей и получения практического чувственного опыта. </a:t>
            </a:r>
            <a:r>
              <a:rPr lang="ru-RU" sz="2500" dirty="0" smtClean="0"/>
              <a:t>	Не </a:t>
            </a:r>
            <a:r>
              <a:rPr lang="ru-RU" sz="2500" dirty="0"/>
              <a:t>следует препятствовать экспериментированию детей. Нужно постараться принять участие в этом процессе, оказать малышу необходимую помощь (готовим вместе, исследуем предметную среду, играем вместе, обсуждаем прочитанную книгу или мультфильм, наблюдаем за природой и многое другое). </a:t>
            </a:r>
          </a:p>
        </p:txBody>
      </p:sp>
    </p:spTree>
    <p:extLst>
      <p:ext uri="{BB962C8B-B14F-4D97-AF65-F5344CB8AC3E}">
        <p14:creationId xmlns:p14="http://schemas.microsoft.com/office/powerpoint/2010/main" xmlns="" val="3349977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606" r="18485"/>
          <a:stretch/>
        </p:blipFill>
        <p:spPr bwMode="auto">
          <a:xfrm>
            <a:off x="8718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04254" y="681818"/>
            <a:ext cx="835292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/>
              <a:t>	Создание </a:t>
            </a:r>
            <a:r>
              <a:rPr lang="ru-RU" sz="2500" dirty="0"/>
              <a:t>стимулирующего игрового пространства в семье имеет большое значение. Это окружение ребенка дома, которое включает не только игрушки и предметы, но и познавательное общение, участие в познавательно-исследовательской деятельности и мероприятиях познавательного характера, соответствующих индивидуальным интересам и предпочтениям ребенка. </a:t>
            </a:r>
            <a:r>
              <a:rPr lang="ru-RU" sz="2500" dirty="0" smtClean="0"/>
              <a:t>	Особенно </a:t>
            </a:r>
            <a:r>
              <a:rPr lang="ru-RU" sz="2500" dirty="0"/>
              <a:t>важно познавательное общение ребенка с окружающими взрослыми и сверстниками, направленное на поиск информации или подтверждение уже имеющихся представлений. В этом процессе взрослый выступает как носитель информации и демонстрирует способы ее получения и обработки.</a:t>
            </a:r>
          </a:p>
        </p:txBody>
      </p:sp>
    </p:spTree>
    <p:extLst>
      <p:ext uri="{BB962C8B-B14F-4D97-AF65-F5344CB8AC3E}">
        <p14:creationId xmlns:p14="http://schemas.microsoft.com/office/powerpoint/2010/main" xmlns="" val="42767995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5800" y="1484784"/>
            <a:ext cx="7772400" cy="2664295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СПАСИБО ЗА ВНИМАНИЕ.</a:t>
            </a:r>
            <a:endParaRPr lang="ru-RU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2358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9"/>
            <a:ext cx="8640960" cy="5801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Основные понятия </a:t>
            </a:r>
            <a:endParaRPr lang="ru-RU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r>
              <a:rPr lang="ru-RU" sz="2500" b="1" dirty="0" smtClean="0"/>
              <a:t>Познавательное </a:t>
            </a:r>
            <a:r>
              <a:rPr lang="ru-RU" sz="2500" b="1" dirty="0"/>
              <a:t>развитие </a:t>
            </a:r>
            <a:r>
              <a:rPr lang="ru-RU" sz="2500" dirty="0"/>
              <a:t>– целенаправленный процесс раскрытия в ребенке познавательных возможностей познания окружающего мира. </a:t>
            </a:r>
            <a:endParaRPr lang="ru-RU" sz="2500" dirty="0" smtClean="0"/>
          </a:p>
          <a:p>
            <a:pPr algn="just"/>
            <a:r>
              <a:rPr lang="ru-RU" sz="2500" b="1" dirty="0" smtClean="0"/>
              <a:t>Познавательный </a:t>
            </a:r>
            <a:r>
              <a:rPr lang="ru-RU" sz="2500" b="1" dirty="0"/>
              <a:t>интерес </a:t>
            </a:r>
            <a:r>
              <a:rPr lang="ru-RU" sz="2500" dirty="0"/>
              <a:t>– основной мотив умственной деятельности, интерес к процессу познания окружающего мира. </a:t>
            </a:r>
            <a:endParaRPr lang="ru-RU" sz="2500" dirty="0" smtClean="0"/>
          </a:p>
          <a:p>
            <a:pPr algn="just"/>
            <a:r>
              <a:rPr lang="ru-RU" sz="2500" b="1" dirty="0" smtClean="0"/>
              <a:t>Познавательный </a:t>
            </a:r>
            <a:r>
              <a:rPr lang="ru-RU" sz="2500" b="1" dirty="0"/>
              <a:t>вопрос </a:t>
            </a:r>
            <a:r>
              <a:rPr lang="ru-RU" sz="2500" dirty="0"/>
              <a:t>– основа исследовательского поведения ребенка</a:t>
            </a:r>
            <a:r>
              <a:rPr lang="ru-RU" sz="2500" dirty="0" smtClean="0"/>
              <a:t>.</a:t>
            </a:r>
          </a:p>
          <a:p>
            <a:pPr algn="just"/>
            <a:r>
              <a:rPr lang="ru-RU" sz="2500" b="1" dirty="0" smtClean="0"/>
              <a:t> </a:t>
            </a:r>
            <a:r>
              <a:rPr lang="ru-RU" sz="2500" b="1" dirty="0"/>
              <a:t>Познавательная активность </a:t>
            </a:r>
            <a:r>
              <a:rPr lang="ru-RU" sz="2500" dirty="0"/>
              <a:t>– активность, возникающая по поводу познания и в его процессе, проявляется у ребенка в любознательности, в заинтересованном принятии информации, в желании уточнить и углубить свои знания, в самостоятельном поиске ответов на интересующие вопросы.</a:t>
            </a:r>
          </a:p>
        </p:txBody>
      </p:sp>
    </p:spTree>
    <p:extLst>
      <p:ext uri="{BB962C8B-B14F-4D97-AF65-F5344CB8AC3E}">
        <p14:creationId xmlns:p14="http://schemas.microsoft.com/office/powerpoint/2010/main" xmlns="" val="3167240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" y="0"/>
            <a:ext cx="9143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2546" y="260648"/>
            <a:ext cx="874194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dirty="0"/>
              <a:t>Исследовательские умения </a:t>
            </a:r>
            <a:r>
              <a:rPr lang="ru-RU" sz="2500" dirty="0"/>
              <a:t>– интеллектуальные операции, необходимые для самостоятельного исследования объекта (видеть проблемы, вырабатывать гипотезы, наблюдать, проводить эксперименты, давать определение понятиям, добывать информацию, проводить самостоятельное исследование, делать сравнения и т.д.). </a:t>
            </a:r>
            <a:endParaRPr lang="ru-RU" sz="2500" dirty="0" smtClean="0"/>
          </a:p>
          <a:p>
            <a:r>
              <a:rPr lang="ru-RU" sz="2500" b="1" dirty="0" smtClean="0"/>
              <a:t>Познавательная </a:t>
            </a:r>
            <a:r>
              <a:rPr lang="ru-RU" sz="2500" b="1" dirty="0"/>
              <a:t>деятельность </a:t>
            </a:r>
            <a:r>
              <a:rPr lang="ru-RU" sz="2500" dirty="0"/>
              <a:t>– деятельность по изучению окружающей действительности, в процессе которой ребенок приобретает знания, познает законы существования окружающего мира и учится не только взаимодействовать с ним, но и целенаправленно воздействовать на него. </a:t>
            </a:r>
            <a:endParaRPr lang="ru-RU" sz="2500" dirty="0" smtClean="0"/>
          </a:p>
          <a:p>
            <a:r>
              <a:rPr lang="ru-RU" sz="2500" b="1" dirty="0" smtClean="0"/>
              <a:t>Стимулирующее </a:t>
            </a:r>
            <a:r>
              <a:rPr lang="ru-RU" sz="2500" b="1" dirty="0"/>
              <a:t>игровое пространство </a:t>
            </a:r>
            <a:r>
              <a:rPr lang="ru-RU" sz="2500" dirty="0"/>
              <a:t>– пространство, включающее не только предметы, атрибуты и игрушки, а также наполненное познавательным общением, вовлечением детей в познавательно-исследовательскую деятельность, участие в целевых мероприятиях познавательного характера. </a:t>
            </a:r>
          </a:p>
        </p:txBody>
      </p:sp>
    </p:spTree>
    <p:extLst>
      <p:ext uri="{BB962C8B-B14F-4D97-AF65-F5344CB8AC3E}">
        <p14:creationId xmlns:p14="http://schemas.microsoft.com/office/powerpoint/2010/main" xmlns="" val="2902805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8784976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Рекомендуемые формы и </a:t>
            </a:r>
            <a:r>
              <a:rPr lang="ru-RU" sz="2800" b="1" dirty="0" smtClean="0"/>
              <a:t>темы</a:t>
            </a:r>
          </a:p>
          <a:p>
            <a:pPr algn="ctr"/>
            <a:r>
              <a:rPr lang="ru-RU" sz="2800" b="1" dirty="0" smtClean="0"/>
              <a:t> </a:t>
            </a:r>
            <a:r>
              <a:rPr lang="ru-RU" sz="2800" b="1" dirty="0"/>
              <a:t>просвещения </a:t>
            </a:r>
            <a:r>
              <a:rPr lang="ru-RU" sz="2800" b="1" dirty="0" smtClean="0"/>
              <a:t>родителей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dirty="0" smtClean="0"/>
              <a:t>деловые </a:t>
            </a:r>
            <a:r>
              <a:rPr lang="ru-RU" sz="2500" b="1" dirty="0"/>
              <a:t>игры-дискуссии</a:t>
            </a:r>
            <a:r>
              <a:rPr lang="ru-RU" sz="2500" dirty="0"/>
              <a:t>: «Где взять ответы на вопросы?», «Юный испытатель дома и в ДОО», «Как познакомить ребенка с окружающим миром?», «Как организовать стимулирующее игровое пространство дома?»;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dirty="0" smtClean="0"/>
              <a:t>эвристическая </a:t>
            </a:r>
            <a:r>
              <a:rPr lang="ru-RU" sz="2500" b="1" dirty="0"/>
              <a:t>игра-беседа</a:t>
            </a:r>
            <a:r>
              <a:rPr lang="ru-RU" sz="2500" dirty="0"/>
              <a:t>: «Много информации – хорошо или плохо?»;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dirty="0" smtClean="0"/>
              <a:t>родительские </a:t>
            </a:r>
            <a:r>
              <a:rPr lang="ru-RU" sz="2500" b="1" dirty="0"/>
              <a:t>собрания</a:t>
            </a:r>
            <a:r>
              <a:rPr lang="ru-RU" sz="2500" dirty="0"/>
              <a:t>: «Путешествие в страну знаний продолжается, или «Только вперед!»;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dirty="0" smtClean="0"/>
              <a:t>семинары–практикумы</a:t>
            </a:r>
            <a:r>
              <a:rPr lang="ru-RU" sz="2500" b="1" dirty="0"/>
              <a:t>: </a:t>
            </a:r>
            <a:r>
              <a:rPr lang="ru-RU" sz="2500" dirty="0"/>
              <a:t>«Семейное коллекционирование как форма развития познавательного интереса у детей дошкольного возраста», «Игры-головоломки – интеллектуальное занятие по душе», «Конструктивные игры с родителями по инженерному воспитанию детей дошкольного возраста»; </a:t>
            </a:r>
          </a:p>
        </p:txBody>
      </p:sp>
    </p:spTree>
    <p:extLst>
      <p:ext uri="{BB962C8B-B14F-4D97-AF65-F5344CB8AC3E}">
        <p14:creationId xmlns:p14="http://schemas.microsoft.com/office/powerpoint/2010/main" xmlns="" val="756568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612" y="-4768"/>
            <a:ext cx="91626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620688"/>
            <a:ext cx="842493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dirty="0" smtClean="0"/>
              <a:t>круглые </a:t>
            </a:r>
            <a:r>
              <a:rPr lang="ru-RU" sz="2500" b="1" dirty="0"/>
              <a:t>столы</a:t>
            </a:r>
            <a:r>
              <a:rPr lang="ru-RU" sz="2500" dirty="0"/>
              <a:t>: «Совместный отдых родителей с детьми», «Влияние семьи на эмоциональное развитие ребенка», «Познавательное развитие детей старшего дошкольного возраста»;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dirty="0" smtClean="0"/>
              <a:t>мастер-классы</a:t>
            </a:r>
            <a:r>
              <a:rPr lang="ru-RU" sz="2500" b="1" dirty="0"/>
              <a:t>: </a:t>
            </a:r>
            <a:r>
              <a:rPr lang="ru-RU" sz="2500" dirty="0"/>
              <a:t>«Конструктивные игры с родителями по инженерному воспитанию детей дошкольного возраста»;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dirty="0" smtClean="0"/>
              <a:t>тематические </a:t>
            </a:r>
            <a:r>
              <a:rPr lang="ru-RU" sz="2500" b="1" dirty="0"/>
              <a:t>консультации</a:t>
            </a:r>
            <a:r>
              <a:rPr lang="ru-RU" sz="2500" dirty="0"/>
              <a:t>: «Организация </a:t>
            </a:r>
            <a:r>
              <a:rPr lang="ru-RU" sz="2500" dirty="0" smtClean="0"/>
              <a:t>познавательно-исследовательской </a:t>
            </a:r>
            <a:r>
              <a:rPr lang="ru-RU" sz="2500" dirty="0"/>
              <a:t>деятельности с детьми старшего дошкольного возраста»;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dirty="0" smtClean="0"/>
              <a:t>родительские </a:t>
            </a:r>
            <a:r>
              <a:rPr lang="ru-RU" sz="2500" b="1" dirty="0"/>
              <a:t>чтения</a:t>
            </a:r>
            <a:r>
              <a:rPr lang="ru-RU" sz="2500" dirty="0"/>
              <a:t>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b="1" dirty="0" smtClean="0"/>
              <a:t>памятки</a:t>
            </a:r>
            <a:r>
              <a:rPr lang="ru-RU" sz="2500" b="1" dirty="0"/>
              <a:t>, информационные стенды, </a:t>
            </a:r>
            <a:r>
              <a:rPr lang="ru-RU" sz="2500" b="1" dirty="0" smtClean="0"/>
              <a:t>буклеты, электронные</a:t>
            </a:r>
            <a:r>
              <a:rPr lang="ru-RU" sz="2500" dirty="0" smtClean="0"/>
              <a:t> </a:t>
            </a:r>
            <a:r>
              <a:rPr lang="ru-RU" sz="2500" b="1" dirty="0"/>
              <a:t>книги</a:t>
            </a:r>
            <a:r>
              <a:rPr lang="ru-RU" sz="25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15316850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175" b="5271"/>
          <a:stretch/>
        </p:blipFill>
        <p:spPr bwMode="auto">
          <a:xfrm>
            <a:off x="5292080" y="404664"/>
            <a:ext cx="3329441" cy="28218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1360" t="7522" r="1360" b="7522"/>
          <a:stretch/>
        </p:blipFill>
        <p:spPr bwMode="auto">
          <a:xfrm>
            <a:off x="308919" y="1052736"/>
            <a:ext cx="4022668" cy="25657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4176464" cy="3309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164288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7381" y="-153205"/>
            <a:ext cx="2929610" cy="3901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59" r="19050"/>
          <a:stretch/>
        </p:blipFill>
        <p:spPr bwMode="auto">
          <a:xfrm rot="11182036">
            <a:off x="941995" y="3448733"/>
            <a:ext cx="3057098" cy="2942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89" t="8803" r="4234" b="6265"/>
          <a:stretch/>
        </p:blipFill>
        <p:spPr bwMode="auto">
          <a:xfrm rot="11058818">
            <a:off x="4769560" y="287268"/>
            <a:ext cx="4080010" cy="28255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0368732">
            <a:off x="4726324" y="3140967"/>
            <a:ext cx="3727997" cy="2798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23001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764704"/>
            <a:ext cx="8424936" cy="43242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500" dirty="0">
                <a:solidFill>
                  <a:prstClr val="black"/>
                </a:solidFill>
              </a:rPr>
              <a:t>Познавательное развитие дошкольника предполагает развитие сенсорных представлений, интеллектуальных процессов и мыслительных операций, умственной и познавательной активности, познавательного интереса, исследовательских умений, формирование различных представлений о многообразии окружающего мира, свойствах и отношениях. </a:t>
            </a:r>
          </a:p>
          <a:p>
            <a:pPr lvl="0"/>
            <a:r>
              <a:rPr lang="ru-RU" sz="2500" dirty="0">
                <a:solidFill>
                  <a:prstClr val="black"/>
                </a:solidFill>
              </a:rPr>
              <a:t>	Несформированный вовремя интерес к получению знаний может послужить причиной неуспеваемости детей в школе, привести к снижению активности их мыслительной и познавательной деятельности. </a:t>
            </a:r>
          </a:p>
        </p:txBody>
      </p:sp>
    </p:spTree>
    <p:extLst>
      <p:ext uri="{BB962C8B-B14F-4D97-AF65-F5344CB8AC3E}">
        <p14:creationId xmlns:p14="http://schemas.microsoft.com/office/powerpoint/2010/main" xmlns="" val="37571291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" y="0"/>
            <a:ext cx="9143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260648"/>
            <a:ext cx="856895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/>
              <a:t>	Формирование </a:t>
            </a:r>
            <a:r>
              <a:rPr lang="ru-RU" sz="2500" dirty="0"/>
              <a:t>познавательного интереса и обеспечение познавательного развития в целом – это сложный и комплексный процесс. Ведущая роль в этом процессе отводится семье. Родителями могут быть созданы благоприятные 105 условия, которые поддержат возникновение познавательного интереса ребенка и обеспечат полноценное познавательное развитие. </a:t>
            </a:r>
            <a:endParaRPr lang="ru-RU" sz="2500" dirty="0" smtClean="0"/>
          </a:p>
          <a:p>
            <a:r>
              <a:rPr lang="ru-RU" sz="2500" dirty="0"/>
              <a:t>	</a:t>
            </a:r>
            <a:r>
              <a:rPr lang="ru-RU" sz="2500" dirty="0" smtClean="0"/>
              <a:t>Особое </a:t>
            </a:r>
            <a:r>
              <a:rPr lang="ru-RU" sz="2500" dirty="0"/>
              <a:t>внимание следует уделять домашним увлечениям детей. Взрослым нужно стараться приобщиться к ним, оказывать помощь, давать советы, направлять. Демонстрировать детям свои увлечения, интересы и способы, с помощью которых происходит их наполнение, развитие. Мотивировать детей, демонстрируя собственную заинтересованность, вовлекать их в совместную познавательную деятельность, задавать и отвечать на вопросы. </a:t>
            </a:r>
          </a:p>
        </p:txBody>
      </p:sp>
    </p:spTree>
    <p:extLst>
      <p:ext uri="{BB962C8B-B14F-4D97-AF65-F5344CB8AC3E}">
        <p14:creationId xmlns:p14="http://schemas.microsoft.com/office/powerpoint/2010/main" xmlns="" val="1755226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</TotalTime>
  <Words>407</Words>
  <Application>Microsoft Office PowerPoint</Application>
  <PresentationFormat>Экран (4:3)</PresentationFormat>
  <Paragraphs>29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ПОЗНАВАТЕЛЬНОЕ РАЗВИТИЕ ДОШКОЛЬНИКОВ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СПАСИБО ЗА ВНИМАНИЕ.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 Гребенчук</dc:creator>
  <cp:lastModifiedBy>Комп</cp:lastModifiedBy>
  <cp:revision>8</cp:revision>
  <dcterms:created xsi:type="dcterms:W3CDTF">2025-03-16T12:13:21Z</dcterms:created>
  <dcterms:modified xsi:type="dcterms:W3CDTF">2025-03-24T11:18:51Z</dcterms:modified>
</cp:coreProperties>
</file>