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8" r:id="rId3"/>
    <p:sldId id="301" r:id="rId4"/>
    <p:sldId id="302" r:id="rId5"/>
    <p:sldId id="286" r:id="rId6"/>
    <p:sldId id="303" r:id="rId7"/>
    <p:sldId id="304" r:id="rId8"/>
    <p:sldId id="257" r:id="rId9"/>
    <p:sldId id="306" r:id="rId10"/>
    <p:sldId id="307" r:id="rId11"/>
    <p:sldId id="308" r:id="rId12"/>
    <p:sldId id="309" r:id="rId13"/>
    <p:sldId id="310" r:id="rId14"/>
    <p:sldId id="311" r:id="rId15"/>
    <p:sldId id="312" r:id="rId16"/>
    <p:sldId id="259"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C1FD"/>
    <a:srgbClr val="66C9FA"/>
    <a:srgbClr val="63B4FD"/>
    <a:srgbClr val="65B2FF"/>
    <a:srgbClr val="7DBEFF"/>
    <a:srgbClr val="3399FF"/>
    <a:srgbClr val="000000"/>
    <a:srgbClr val="5F5F5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4660"/>
  </p:normalViewPr>
  <p:slideViewPr>
    <p:cSldViewPr>
      <p:cViewPr varScale="1">
        <p:scale>
          <a:sx n="68" d="100"/>
          <a:sy n="68" d="100"/>
        </p:scale>
        <p:origin x="1464" y="72"/>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FF1E69-5EE2-4E00-A9C1-F27B5F6829C5}" type="doc">
      <dgm:prSet loTypeId="urn:microsoft.com/office/officeart/2005/8/layout/orgChart1" loCatId="hierarchy" qsTypeId="urn:microsoft.com/office/officeart/2005/8/quickstyle/simple5" qsCatId="simple" csTypeId="urn:microsoft.com/office/officeart/2005/8/colors/accent1_4" csCatId="accent1" phldr="1"/>
      <dgm:spPr/>
      <dgm:t>
        <a:bodyPr/>
        <a:lstStyle/>
        <a:p>
          <a:endParaRPr lang="ru-RU"/>
        </a:p>
      </dgm:t>
    </dgm:pt>
    <dgm:pt modelId="{EF848DE2-090D-4271-98B5-554EBC916C30}">
      <dgm:prSet custT="1"/>
      <dgm:spPr/>
      <dgm:t>
        <a:bodyPr/>
        <a:lstStyle/>
        <a:p>
          <a:endParaRPr lang="ru-RU" sz="2400" i="1" dirty="0"/>
        </a:p>
        <a:p>
          <a:endParaRPr lang="ru-RU" sz="2400" i="1" dirty="0"/>
        </a:p>
        <a:p>
          <a:endParaRPr lang="ru-RU" sz="2400" i="1" dirty="0"/>
        </a:p>
        <a:p>
          <a:r>
            <a:rPr lang="ru-RU" sz="2400" i="1" dirty="0"/>
            <a:t>Консультативные формы работы с родителями детей с ОВЗ</a:t>
          </a:r>
        </a:p>
        <a:p>
          <a:endParaRPr lang="ru-RU" sz="2400" i="1" dirty="0"/>
        </a:p>
        <a:p>
          <a:endParaRPr lang="ru-RU" sz="2400" i="1" dirty="0"/>
        </a:p>
        <a:p>
          <a:endParaRPr lang="ru-RU" sz="2400" dirty="0"/>
        </a:p>
      </dgm:t>
    </dgm:pt>
    <dgm:pt modelId="{FCCFF73F-7FBA-4D94-875B-EE6EBA0CA2E9}" type="parTrans" cxnId="{05189F23-63E5-475E-B53D-458C09248F10}">
      <dgm:prSet/>
      <dgm:spPr/>
      <dgm:t>
        <a:bodyPr/>
        <a:lstStyle/>
        <a:p>
          <a:endParaRPr lang="ru-RU"/>
        </a:p>
      </dgm:t>
    </dgm:pt>
    <dgm:pt modelId="{518EE588-D52D-4EFB-AA82-DC5D36EFC17A}" type="sibTrans" cxnId="{05189F23-63E5-475E-B53D-458C09248F10}">
      <dgm:prSet/>
      <dgm:spPr/>
      <dgm:t>
        <a:bodyPr/>
        <a:lstStyle/>
        <a:p>
          <a:endParaRPr lang="ru-RU"/>
        </a:p>
      </dgm:t>
    </dgm:pt>
    <dgm:pt modelId="{FB7B3275-709F-43F9-AF4B-085A036BBF7F}">
      <dgm:prSet custT="1"/>
      <dgm:spPr/>
      <dgm:t>
        <a:bodyPr/>
        <a:lstStyle/>
        <a:p>
          <a:r>
            <a:rPr lang="ru-RU" sz="2500" i="0" dirty="0"/>
            <a:t>Очно</a:t>
          </a:r>
        </a:p>
      </dgm:t>
    </dgm:pt>
    <dgm:pt modelId="{D7B0E769-F059-4F72-A3D4-51206A4821E6}" type="parTrans" cxnId="{DD73E51C-06F0-4928-8A88-110A624ECB37}">
      <dgm:prSet/>
      <dgm:spPr/>
      <dgm:t>
        <a:bodyPr/>
        <a:lstStyle/>
        <a:p>
          <a:endParaRPr lang="ru-RU"/>
        </a:p>
      </dgm:t>
    </dgm:pt>
    <dgm:pt modelId="{C51A7136-58EC-4DDD-84AF-B6A40EB48573}" type="sibTrans" cxnId="{DD73E51C-06F0-4928-8A88-110A624ECB37}">
      <dgm:prSet/>
      <dgm:spPr/>
      <dgm:t>
        <a:bodyPr/>
        <a:lstStyle/>
        <a:p>
          <a:endParaRPr lang="ru-RU"/>
        </a:p>
      </dgm:t>
    </dgm:pt>
    <dgm:pt modelId="{DCE68F46-16C0-458D-951F-D740E1A4DA70}">
      <dgm:prSet custT="1"/>
      <dgm:spPr/>
      <dgm:t>
        <a:bodyPr/>
        <a:lstStyle/>
        <a:p>
          <a:r>
            <a:rPr lang="ru-RU" sz="1800" i="0" dirty="0"/>
            <a:t>Общение через мессенджеры и социальные сети (форумы, чаты, разделы на сайте ДОО, индивидуальные сайты, странички педагогов, специалистов) с целью дать родителям необходимую информацию о ребенке и его обучении и воспитании, методах и приемах, а также с целью выстраивания партнерского взаимодействия с ДОО.</a:t>
          </a:r>
        </a:p>
      </dgm:t>
    </dgm:pt>
    <dgm:pt modelId="{233C0B8F-E3AA-43A9-B25E-0AF8FBC977E7}" type="parTrans" cxnId="{918B6ADB-10BE-4E2D-864A-AA7C80ADF802}">
      <dgm:prSet/>
      <dgm:spPr/>
      <dgm:t>
        <a:bodyPr/>
        <a:lstStyle/>
        <a:p>
          <a:endParaRPr lang="ru-RU"/>
        </a:p>
      </dgm:t>
    </dgm:pt>
    <dgm:pt modelId="{24DE8E1D-0DCD-4B19-9C2A-08EBE79F04E5}" type="sibTrans" cxnId="{918B6ADB-10BE-4E2D-864A-AA7C80ADF802}">
      <dgm:prSet/>
      <dgm:spPr/>
      <dgm:t>
        <a:bodyPr/>
        <a:lstStyle/>
        <a:p>
          <a:endParaRPr lang="ru-RU"/>
        </a:p>
      </dgm:t>
    </dgm:pt>
    <dgm:pt modelId="{09053E42-C2F9-4774-BE13-529BE76C4C93}" type="pres">
      <dgm:prSet presAssocID="{0AFF1E69-5EE2-4E00-A9C1-F27B5F6829C5}" presName="hierChild1" presStyleCnt="0">
        <dgm:presLayoutVars>
          <dgm:orgChart val="1"/>
          <dgm:chPref val="1"/>
          <dgm:dir/>
          <dgm:animOne val="branch"/>
          <dgm:animLvl val="lvl"/>
          <dgm:resizeHandles/>
        </dgm:presLayoutVars>
      </dgm:prSet>
      <dgm:spPr/>
    </dgm:pt>
    <dgm:pt modelId="{5E54992A-9AED-4284-802F-3BF3BC02E337}" type="pres">
      <dgm:prSet presAssocID="{EF848DE2-090D-4271-98B5-554EBC916C30}" presName="hierRoot1" presStyleCnt="0">
        <dgm:presLayoutVars>
          <dgm:hierBranch val="init"/>
        </dgm:presLayoutVars>
      </dgm:prSet>
      <dgm:spPr/>
    </dgm:pt>
    <dgm:pt modelId="{32DF4943-FB8F-4AD6-A6A2-4F236F7D79CC}" type="pres">
      <dgm:prSet presAssocID="{EF848DE2-090D-4271-98B5-554EBC916C30}" presName="rootComposite1" presStyleCnt="0"/>
      <dgm:spPr/>
    </dgm:pt>
    <dgm:pt modelId="{F243745D-840E-4281-B1A7-B3824EACA332}" type="pres">
      <dgm:prSet presAssocID="{EF848DE2-090D-4271-98B5-554EBC916C30}" presName="rootText1" presStyleLbl="node0" presStyleIdx="0" presStyleCnt="1" custScaleX="227554" custScaleY="56964" custLinFactNeighborX="2114" custLinFactNeighborY="-598">
        <dgm:presLayoutVars>
          <dgm:chPref val="3"/>
        </dgm:presLayoutVars>
      </dgm:prSet>
      <dgm:spPr/>
    </dgm:pt>
    <dgm:pt modelId="{9B5B7EB3-0EC0-4CAF-9C94-D3CEA6C368C8}" type="pres">
      <dgm:prSet presAssocID="{EF848DE2-090D-4271-98B5-554EBC916C30}" presName="rootConnector1" presStyleLbl="node1" presStyleIdx="0" presStyleCnt="0"/>
      <dgm:spPr/>
    </dgm:pt>
    <dgm:pt modelId="{EB406799-324B-4AC4-8578-DF00BEF806F6}" type="pres">
      <dgm:prSet presAssocID="{EF848DE2-090D-4271-98B5-554EBC916C30}" presName="hierChild2" presStyleCnt="0"/>
      <dgm:spPr/>
    </dgm:pt>
    <dgm:pt modelId="{5ACFCFB4-1415-4B63-8DDA-2FC7FB47CCC0}" type="pres">
      <dgm:prSet presAssocID="{D7B0E769-F059-4F72-A3D4-51206A4821E6}" presName="Name37" presStyleLbl="parChTrans1D2" presStyleIdx="0" presStyleCnt="2"/>
      <dgm:spPr/>
    </dgm:pt>
    <dgm:pt modelId="{AECA24A2-EDC2-4506-96A2-DE09FA1FE151}" type="pres">
      <dgm:prSet presAssocID="{FB7B3275-709F-43F9-AF4B-085A036BBF7F}" presName="hierRoot2" presStyleCnt="0">
        <dgm:presLayoutVars>
          <dgm:hierBranch val="init"/>
        </dgm:presLayoutVars>
      </dgm:prSet>
      <dgm:spPr/>
    </dgm:pt>
    <dgm:pt modelId="{40C322EC-9D2F-4B79-B99D-4C544B17231F}" type="pres">
      <dgm:prSet presAssocID="{FB7B3275-709F-43F9-AF4B-085A036BBF7F}" presName="rootComposite" presStyleCnt="0"/>
      <dgm:spPr/>
    </dgm:pt>
    <dgm:pt modelId="{6A1994A3-35C1-4559-BB79-5BEAD7C75C9E}" type="pres">
      <dgm:prSet presAssocID="{FB7B3275-709F-43F9-AF4B-085A036BBF7F}" presName="rootText" presStyleLbl="node2" presStyleIdx="0" presStyleCnt="2">
        <dgm:presLayoutVars>
          <dgm:chPref val="3"/>
        </dgm:presLayoutVars>
      </dgm:prSet>
      <dgm:spPr/>
    </dgm:pt>
    <dgm:pt modelId="{F65BA702-589A-479B-B5E9-26252BF31C2D}" type="pres">
      <dgm:prSet presAssocID="{FB7B3275-709F-43F9-AF4B-085A036BBF7F}" presName="rootConnector" presStyleLbl="node2" presStyleIdx="0" presStyleCnt="2"/>
      <dgm:spPr/>
    </dgm:pt>
    <dgm:pt modelId="{D86BC975-17EE-4146-9A00-25086A5980A0}" type="pres">
      <dgm:prSet presAssocID="{FB7B3275-709F-43F9-AF4B-085A036BBF7F}" presName="hierChild4" presStyleCnt="0"/>
      <dgm:spPr/>
    </dgm:pt>
    <dgm:pt modelId="{F76030FF-D83A-4994-9421-144527BEAD54}" type="pres">
      <dgm:prSet presAssocID="{FB7B3275-709F-43F9-AF4B-085A036BBF7F}" presName="hierChild5" presStyleCnt="0"/>
      <dgm:spPr/>
    </dgm:pt>
    <dgm:pt modelId="{7B9CDA88-28BA-401D-8135-B63B9A7CDFC3}" type="pres">
      <dgm:prSet presAssocID="{233C0B8F-E3AA-43A9-B25E-0AF8FBC977E7}" presName="Name37" presStyleLbl="parChTrans1D2" presStyleIdx="1" presStyleCnt="2"/>
      <dgm:spPr/>
    </dgm:pt>
    <dgm:pt modelId="{B1D37BD0-6C1F-4DB1-B756-E6AF5E04A952}" type="pres">
      <dgm:prSet presAssocID="{DCE68F46-16C0-458D-951F-D740E1A4DA70}" presName="hierRoot2" presStyleCnt="0">
        <dgm:presLayoutVars>
          <dgm:hierBranch val="init"/>
        </dgm:presLayoutVars>
      </dgm:prSet>
      <dgm:spPr/>
    </dgm:pt>
    <dgm:pt modelId="{AB00A77B-CADF-459C-BE65-63146DF4FF89}" type="pres">
      <dgm:prSet presAssocID="{DCE68F46-16C0-458D-951F-D740E1A4DA70}" presName="rootComposite" presStyleCnt="0"/>
      <dgm:spPr/>
    </dgm:pt>
    <dgm:pt modelId="{A63E34C7-F677-4262-AA8D-536D5F164E70}" type="pres">
      <dgm:prSet presAssocID="{DCE68F46-16C0-458D-951F-D740E1A4DA70}" presName="rootText" presStyleLbl="node2" presStyleIdx="1" presStyleCnt="2" custScaleX="183415" custScaleY="210399">
        <dgm:presLayoutVars>
          <dgm:chPref val="3"/>
        </dgm:presLayoutVars>
      </dgm:prSet>
      <dgm:spPr/>
    </dgm:pt>
    <dgm:pt modelId="{9DB7E628-E48F-47A3-B205-3B5C5BCCB4B0}" type="pres">
      <dgm:prSet presAssocID="{DCE68F46-16C0-458D-951F-D740E1A4DA70}" presName="rootConnector" presStyleLbl="node2" presStyleIdx="1" presStyleCnt="2"/>
      <dgm:spPr/>
    </dgm:pt>
    <dgm:pt modelId="{9C4A2FB4-2173-4110-9F67-4FE1548F8F10}" type="pres">
      <dgm:prSet presAssocID="{DCE68F46-16C0-458D-951F-D740E1A4DA70}" presName="hierChild4" presStyleCnt="0"/>
      <dgm:spPr/>
    </dgm:pt>
    <dgm:pt modelId="{DC73D9F1-6636-4FB4-84D3-BA2430045829}" type="pres">
      <dgm:prSet presAssocID="{DCE68F46-16C0-458D-951F-D740E1A4DA70}" presName="hierChild5" presStyleCnt="0"/>
      <dgm:spPr/>
    </dgm:pt>
    <dgm:pt modelId="{1D28079C-26A3-40F9-9FF0-ADC4163DD580}" type="pres">
      <dgm:prSet presAssocID="{EF848DE2-090D-4271-98B5-554EBC916C30}" presName="hierChild3" presStyleCnt="0"/>
      <dgm:spPr/>
    </dgm:pt>
  </dgm:ptLst>
  <dgm:cxnLst>
    <dgm:cxn modelId="{C7610517-E722-4795-9601-89DEC91F5739}" type="presOf" srcId="{DCE68F46-16C0-458D-951F-D740E1A4DA70}" destId="{9DB7E628-E48F-47A3-B205-3B5C5BCCB4B0}" srcOrd="1" destOrd="0" presId="urn:microsoft.com/office/officeart/2005/8/layout/orgChart1"/>
    <dgm:cxn modelId="{DD73E51C-06F0-4928-8A88-110A624ECB37}" srcId="{EF848DE2-090D-4271-98B5-554EBC916C30}" destId="{FB7B3275-709F-43F9-AF4B-085A036BBF7F}" srcOrd="0" destOrd="0" parTransId="{D7B0E769-F059-4F72-A3D4-51206A4821E6}" sibTransId="{C51A7136-58EC-4DDD-84AF-B6A40EB48573}"/>
    <dgm:cxn modelId="{05189F23-63E5-475E-B53D-458C09248F10}" srcId="{0AFF1E69-5EE2-4E00-A9C1-F27B5F6829C5}" destId="{EF848DE2-090D-4271-98B5-554EBC916C30}" srcOrd="0" destOrd="0" parTransId="{FCCFF73F-7FBA-4D94-875B-EE6EBA0CA2E9}" sibTransId="{518EE588-D52D-4EFB-AA82-DC5D36EFC17A}"/>
    <dgm:cxn modelId="{4619382B-B461-4016-B805-D9D992F85D22}" type="presOf" srcId="{D7B0E769-F059-4F72-A3D4-51206A4821E6}" destId="{5ACFCFB4-1415-4B63-8DDA-2FC7FB47CCC0}" srcOrd="0" destOrd="0" presId="urn:microsoft.com/office/officeart/2005/8/layout/orgChart1"/>
    <dgm:cxn modelId="{6F8B3A4C-1159-448B-B173-08EEA7968128}" type="presOf" srcId="{0AFF1E69-5EE2-4E00-A9C1-F27B5F6829C5}" destId="{09053E42-C2F9-4774-BE13-529BE76C4C93}" srcOrd="0" destOrd="0" presId="urn:microsoft.com/office/officeart/2005/8/layout/orgChart1"/>
    <dgm:cxn modelId="{1B62C27C-C9E1-47D0-99C8-FC593B115126}" type="presOf" srcId="{DCE68F46-16C0-458D-951F-D740E1A4DA70}" destId="{A63E34C7-F677-4262-AA8D-536D5F164E70}" srcOrd="0" destOrd="0" presId="urn:microsoft.com/office/officeart/2005/8/layout/orgChart1"/>
    <dgm:cxn modelId="{8A5E0981-DE7E-48F0-A613-C4530038228A}" type="presOf" srcId="{FB7B3275-709F-43F9-AF4B-085A036BBF7F}" destId="{6A1994A3-35C1-4559-BB79-5BEAD7C75C9E}" srcOrd="0" destOrd="0" presId="urn:microsoft.com/office/officeart/2005/8/layout/orgChart1"/>
    <dgm:cxn modelId="{1486BC9E-2CA7-4D7B-973F-69A32CBF8E4C}" type="presOf" srcId="{FB7B3275-709F-43F9-AF4B-085A036BBF7F}" destId="{F65BA702-589A-479B-B5E9-26252BF31C2D}" srcOrd="1" destOrd="0" presId="urn:microsoft.com/office/officeart/2005/8/layout/orgChart1"/>
    <dgm:cxn modelId="{75E7F7A2-176B-46FC-BCB3-7FC4FAA463AC}" type="presOf" srcId="{EF848DE2-090D-4271-98B5-554EBC916C30}" destId="{F243745D-840E-4281-B1A7-B3824EACA332}" srcOrd="0" destOrd="0" presId="urn:microsoft.com/office/officeart/2005/8/layout/orgChart1"/>
    <dgm:cxn modelId="{27359BA8-63B2-4E69-A9BE-EF5B20F3B641}" type="presOf" srcId="{233C0B8F-E3AA-43A9-B25E-0AF8FBC977E7}" destId="{7B9CDA88-28BA-401D-8135-B63B9A7CDFC3}" srcOrd="0" destOrd="0" presId="urn:microsoft.com/office/officeart/2005/8/layout/orgChart1"/>
    <dgm:cxn modelId="{DB9967B9-800B-403F-96E2-B6D9D0929B71}" type="presOf" srcId="{EF848DE2-090D-4271-98B5-554EBC916C30}" destId="{9B5B7EB3-0EC0-4CAF-9C94-D3CEA6C368C8}" srcOrd="1" destOrd="0" presId="urn:microsoft.com/office/officeart/2005/8/layout/orgChart1"/>
    <dgm:cxn modelId="{918B6ADB-10BE-4E2D-864A-AA7C80ADF802}" srcId="{EF848DE2-090D-4271-98B5-554EBC916C30}" destId="{DCE68F46-16C0-458D-951F-D740E1A4DA70}" srcOrd="1" destOrd="0" parTransId="{233C0B8F-E3AA-43A9-B25E-0AF8FBC977E7}" sibTransId="{24DE8E1D-0DCD-4B19-9C2A-08EBE79F04E5}"/>
    <dgm:cxn modelId="{C03B4F55-068A-425B-827B-9F377695BE30}" type="presParOf" srcId="{09053E42-C2F9-4774-BE13-529BE76C4C93}" destId="{5E54992A-9AED-4284-802F-3BF3BC02E337}" srcOrd="0" destOrd="0" presId="urn:microsoft.com/office/officeart/2005/8/layout/orgChart1"/>
    <dgm:cxn modelId="{6AD87BCE-A861-43CB-92D1-77C7C9A074ED}" type="presParOf" srcId="{5E54992A-9AED-4284-802F-3BF3BC02E337}" destId="{32DF4943-FB8F-4AD6-A6A2-4F236F7D79CC}" srcOrd="0" destOrd="0" presId="urn:microsoft.com/office/officeart/2005/8/layout/orgChart1"/>
    <dgm:cxn modelId="{3D8B6226-0C56-428E-9BC5-16D2237EBA78}" type="presParOf" srcId="{32DF4943-FB8F-4AD6-A6A2-4F236F7D79CC}" destId="{F243745D-840E-4281-B1A7-B3824EACA332}" srcOrd="0" destOrd="0" presId="urn:microsoft.com/office/officeart/2005/8/layout/orgChart1"/>
    <dgm:cxn modelId="{521DEBA2-BF71-44F2-A087-CFC82E6B1CE1}" type="presParOf" srcId="{32DF4943-FB8F-4AD6-A6A2-4F236F7D79CC}" destId="{9B5B7EB3-0EC0-4CAF-9C94-D3CEA6C368C8}" srcOrd="1" destOrd="0" presId="urn:microsoft.com/office/officeart/2005/8/layout/orgChart1"/>
    <dgm:cxn modelId="{0E8F00F7-346C-4A6F-87B1-795DE844CA4B}" type="presParOf" srcId="{5E54992A-9AED-4284-802F-3BF3BC02E337}" destId="{EB406799-324B-4AC4-8578-DF00BEF806F6}" srcOrd="1" destOrd="0" presId="urn:microsoft.com/office/officeart/2005/8/layout/orgChart1"/>
    <dgm:cxn modelId="{8D9114BF-7D79-40E7-9BF2-33B3A37CA406}" type="presParOf" srcId="{EB406799-324B-4AC4-8578-DF00BEF806F6}" destId="{5ACFCFB4-1415-4B63-8DDA-2FC7FB47CCC0}" srcOrd="0" destOrd="0" presId="urn:microsoft.com/office/officeart/2005/8/layout/orgChart1"/>
    <dgm:cxn modelId="{9DFBCBEF-C7C1-4E0F-B186-5AC5CA4D7F90}" type="presParOf" srcId="{EB406799-324B-4AC4-8578-DF00BEF806F6}" destId="{AECA24A2-EDC2-4506-96A2-DE09FA1FE151}" srcOrd="1" destOrd="0" presId="urn:microsoft.com/office/officeart/2005/8/layout/orgChart1"/>
    <dgm:cxn modelId="{4B4CD7D0-BEE4-4FBF-B374-CFD14DB6AAB6}" type="presParOf" srcId="{AECA24A2-EDC2-4506-96A2-DE09FA1FE151}" destId="{40C322EC-9D2F-4B79-B99D-4C544B17231F}" srcOrd="0" destOrd="0" presId="urn:microsoft.com/office/officeart/2005/8/layout/orgChart1"/>
    <dgm:cxn modelId="{01851CC1-3585-4709-9898-E390B7E64294}" type="presParOf" srcId="{40C322EC-9D2F-4B79-B99D-4C544B17231F}" destId="{6A1994A3-35C1-4559-BB79-5BEAD7C75C9E}" srcOrd="0" destOrd="0" presId="urn:microsoft.com/office/officeart/2005/8/layout/orgChart1"/>
    <dgm:cxn modelId="{9F5525B4-5123-42E9-94C9-4F1E7B945BE9}" type="presParOf" srcId="{40C322EC-9D2F-4B79-B99D-4C544B17231F}" destId="{F65BA702-589A-479B-B5E9-26252BF31C2D}" srcOrd="1" destOrd="0" presId="urn:microsoft.com/office/officeart/2005/8/layout/orgChart1"/>
    <dgm:cxn modelId="{BA28C400-ED73-4B20-8BA8-2B4FACE1DAEC}" type="presParOf" srcId="{AECA24A2-EDC2-4506-96A2-DE09FA1FE151}" destId="{D86BC975-17EE-4146-9A00-25086A5980A0}" srcOrd="1" destOrd="0" presId="urn:microsoft.com/office/officeart/2005/8/layout/orgChart1"/>
    <dgm:cxn modelId="{2FC79FBF-CC6C-41A8-956D-F2C2D1EDD673}" type="presParOf" srcId="{AECA24A2-EDC2-4506-96A2-DE09FA1FE151}" destId="{F76030FF-D83A-4994-9421-144527BEAD54}" srcOrd="2" destOrd="0" presId="urn:microsoft.com/office/officeart/2005/8/layout/orgChart1"/>
    <dgm:cxn modelId="{5F30950C-8D85-45F5-A56C-CBE0380FE567}" type="presParOf" srcId="{EB406799-324B-4AC4-8578-DF00BEF806F6}" destId="{7B9CDA88-28BA-401D-8135-B63B9A7CDFC3}" srcOrd="2" destOrd="0" presId="urn:microsoft.com/office/officeart/2005/8/layout/orgChart1"/>
    <dgm:cxn modelId="{3B571996-45BE-4494-B7CA-AB6B5E7B6DC7}" type="presParOf" srcId="{EB406799-324B-4AC4-8578-DF00BEF806F6}" destId="{B1D37BD0-6C1F-4DB1-B756-E6AF5E04A952}" srcOrd="3" destOrd="0" presId="urn:microsoft.com/office/officeart/2005/8/layout/orgChart1"/>
    <dgm:cxn modelId="{1C8695A7-E14E-479C-8FF1-9B7B0D5F4175}" type="presParOf" srcId="{B1D37BD0-6C1F-4DB1-B756-E6AF5E04A952}" destId="{AB00A77B-CADF-459C-BE65-63146DF4FF89}" srcOrd="0" destOrd="0" presId="urn:microsoft.com/office/officeart/2005/8/layout/orgChart1"/>
    <dgm:cxn modelId="{591297F8-97D5-4C1E-8947-AC84AA78971E}" type="presParOf" srcId="{AB00A77B-CADF-459C-BE65-63146DF4FF89}" destId="{A63E34C7-F677-4262-AA8D-536D5F164E70}" srcOrd="0" destOrd="0" presId="urn:microsoft.com/office/officeart/2005/8/layout/orgChart1"/>
    <dgm:cxn modelId="{574D6070-018B-48BA-A684-1D78B7426C79}" type="presParOf" srcId="{AB00A77B-CADF-459C-BE65-63146DF4FF89}" destId="{9DB7E628-E48F-47A3-B205-3B5C5BCCB4B0}" srcOrd="1" destOrd="0" presId="urn:microsoft.com/office/officeart/2005/8/layout/orgChart1"/>
    <dgm:cxn modelId="{5B851763-E170-477E-9BCC-C86A14A9DCF3}" type="presParOf" srcId="{B1D37BD0-6C1F-4DB1-B756-E6AF5E04A952}" destId="{9C4A2FB4-2173-4110-9F67-4FE1548F8F10}" srcOrd="1" destOrd="0" presId="urn:microsoft.com/office/officeart/2005/8/layout/orgChart1"/>
    <dgm:cxn modelId="{51F48C00-2EA9-49A0-859B-E557EDFEB3FB}" type="presParOf" srcId="{B1D37BD0-6C1F-4DB1-B756-E6AF5E04A952}" destId="{DC73D9F1-6636-4FB4-84D3-BA2430045829}" srcOrd="2" destOrd="0" presId="urn:microsoft.com/office/officeart/2005/8/layout/orgChart1"/>
    <dgm:cxn modelId="{A82F9FAF-1BB6-49C0-B654-C23AB63C52D3}" type="presParOf" srcId="{5E54992A-9AED-4284-802F-3BF3BC02E337}" destId="{1D28079C-26A3-40F9-9FF0-ADC4163DD58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AFF1E69-5EE2-4E00-A9C1-F27B5F6829C5}" type="doc">
      <dgm:prSet loTypeId="urn:microsoft.com/office/officeart/2005/8/layout/orgChart1" loCatId="hierarchy" qsTypeId="urn:microsoft.com/office/officeart/2005/8/quickstyle/simple5" qsCatId="simple" csTypeId="urn:microsoft.com/office/officeart/2005/8/colors/accent1_4" csCatId="accent1" phldr="1"/>
      <dgm:spPr/>
      <dgm:t>
        <a:bodyPr/>
        <a:lstStyle/>
        <a:p>
          <a:endParaRPr lang="ru-RU"/>
        </a:p>
      </dgm:t>
    </dgm:pt>
    <dgm:pt modelId="{EF848DE2-090D-4271-98B5-554EBC916C30}">
      <dgm:prSet custT="1"/>
      <dgm:spPr/>
      <dgm:t>
        <a:bodyPr/>
        <a:lstStyle/>
        <a:p>
          <a:endParaRPr lang="ru-RU" sz="2400" i="1" dirty="0"/>
        </a:p>
        <a:p>
          <a:endParaRPr lang="ru-RU" sz="2400" i="1" dirty="0"/>
        </a:p>
        <a:p>
          <a:r>
            <a:rPr lang="ru-RU" sz="2400" i="1" dirty="0"/>
            <a:t>Обучение родителей специальным приемам, необходимым для проведения занятий с ребенком в домашних условиях</a:t>
          </a:r>
        </a:p>
        <a:p>
          <a:endParaRPr lang="ru-RU" sz="2400" i="1" dirty="0"/>
        </a:p>
        <a:p>
          <a:endParaRPr lang="ru-RU" sz="2400" dirty="0"/>
        </a:p>
      </dgm:t>
    </dgm:pt>
    <dgm:pt modelId="{FCCFF73F-7FBA-4D94-875B-EE6EBA0CA2E9}" type="parTrans" cxnId="{05189F23-63E5-475E-B53D-458C09248F10}">
      <dgm:prSet/>
      <dgm:spPr/>
      <dgm:t>
        <a:bodyPr/>
        <a:lstStyle/>
        <a:p>
          <a:endParaRPr lang="ru-RU"/>
        </a:p>
      </dgm:t>
    </dgm:pt>
    <dgm:pt modelId="{518EE588-D52D-4EFB-AA82-DC5D36EFC17A}" type="sibTrans" cxnId="{05189F23-63E5-475E-B53D-458C09248F10}">
      <dgm:prSet/>
      <dgm:spPr/>
      <dgm:t>
        <a:bodyPr/>
        <a:lstStyle/>
        <a:p>
          <a:endParaRPr lang="ru-RU"/>
        </a:p>
      </dgm:t>
    </dgm:pt>
    <dgm:pt modelId="{FB7B3275-709F-43F9-AF4B-085A036BBF7F}">
      <dgm:prSet custT="1"/>
      <dgm:spPr/>
      <dgm:t>
        <a:bodyPr/>
        <a:lstStyle/>
        <a:p>
          <a:r>
            <a:rPr lang="ru-RU" sz="2000" i="1" dirty="0"/>
            <a:t>индивидуальные занятия: </a:t>
          </a:r>
        </a:p>
        <a:p>
          <a:r>
            <a:rPr lang="ru-RU" sz="2000" i="0" dirty="0"/>
            <a:t>«ребенок – педагог – родитель» или </a:t>
          </a:r>
        </a:p>
        <a:p>
          <a:r>
            <a:rPr lang="ru-RU" sz="2000" i="0" dirty="0"/>
            <a:t>«педагог – родитель» </a:t>
          </a:r>
        </a:p>
      </dgm:t>
    </dgm:pt>
    <dgm:pt modelId="{D7B0E769-F059-4F72-A3D4-51206A4821E6}" type="parTrans" cxnId="{DD73E51C-06F0-4928-8A88-110A624ECB37}">
      <dgm:prSet/>
      <dgm:spPr/>
      <dgm:t>
        <a:bodyPr/>
        <a:lstStyle/>
        <a:p>
          <a:endParaRPr lang="ru-RU"/>
        </a:p>
      </dgm:t>
    </dgm:pt>
    <dgm:pt modelId="{C51A7136-58EC-4DDD-84AF-B6A40EB48573}" type="sibTrans" cxnId="{DD73E51C-06F0-4928-8A88-110A624ECB37}">
      <dgm:prSet/>
      <dgm:spPr/>
      <dgm:t>
        <a:bodyPr/>
        <a:lstStyle/>
        <a:p>
          <a:endParaRPr lang="ru-RU"/>
        </a:p>
      </dgm:t>
    </dgm:pt>
    <dgm:pt modelId="{DCE68F46-16C0-458D-951F-D740E1A4DA70}">
      <dgm:prSet custT="1"/>
      <dgm:spPr/>
      <dgm:t>
        <a:bodyPr/>
        <a:lstStyle/>
        <a:p>
          <a:r>
            <a:rPr lang="ru-RU" sz="2000" i="1" dirty="0"/>
            <a:t>групповые формы взаимодействия:</a:t>
          </a:r>
        </a:p>
        <a:p>
          <a:r>
            <a:rPr lang="ru-RU" sz="1600" i="0" dirty="0"/>
            <a:t> </a:t>
          </a:r>
          <a:r>
            <a:rPr lang="ru-RU" sz="1800" i="0" dirty="0"/>
            <a:t>родительские лектории, тренинги, обмен опытом в рамках родительских клубов, родительских сообществ, мультимедийные презентации, информационно-методические ресурсы для родителей </a:t>
          </a:r>
        </a:p>
      </dgm:t>
    </dgm:pt>
    <dgm:pt modelId="{233C0B8F-E3AA-43A9-B25E-0AF8FBC977E7}" type="parTrans" cxnId="{918B6ADB-10BE-4E2D-864A-AA7C80ADF802}">
      <dgm:prSet/>
      <dgm:spPr/>
      <dgm:t>
        <a:bodyPr/>
        <a:lstStyle/>
        <a:p>
          <a:endParaRPr lang="ru-RU"/>
        </a:p>
      </dgm:t>
    </dgm:pt>
    <dgm:pt modelId="{24DE8E1D-0DCD-4B19-9C2A-08EBE79F04E5}" type="sibTrans" cxnId="{918B6ADB-10BE-4E2D-864A-AA7C80ADF802}">
      <dgm:prSet/>
      <dgm:spPr/>
      <dgm:t>
        <a:bodyPr/>
        <a:lstStyle/>
        <a:p>
          <a:endParaRPr lang="ru-RU"/>
        </a:p>
      </dgm:t>
    </dgm:pt>
    <dgm:pt modelId="{09053E42-C2F9-4774-BE13-529BE76C4C93}" type="pres">
      <dgm:prSet presAssocID="{0AFF1E69-5EE2-4E00-A9C1-F27B5F6829C5}" presName="hierChild1" presStyleCnt="0">
        <dgm:presLayoutVars>
          <dgm:orgChart val="1"/>
          <dgm:chPref val="1"/>
          <dgm:dir/>
          <dgm:animOne val="branch"/>
          <dgm:animLvl val="lvl"/>
          <dgm:resizeHandles/>
        </dgm:presLayoutVars>
      </dgm:prSet>
      <dgm:spPr/>
    </dgm:pt>
    <dgm:pt modelId="{5E54992A-9AED-4284-802F-3BF3BC02E337}" type="pres">
      <dgm:prSet presAssocID="{EF848DE2-090D-4271-98B5-554EBC916C30}" presName="hierRoot1" presStyleCnt="0">
        <dgm:presLayoutVars>
          <dgm:hierBranch val="init"/>
        </dgm:presLayoutVars>
      </dgm:prSet>
      <dgm:spPr/>
    </dgm:pt>
    <dgm:pt modelId="{32DF4943-FB8F-4AD6-A6A2-4F236F7D79CC}" type="pres">
      <dgm:prSet presAssocID="{EF848DE2-090D-4271-98B5-554EBC916C30}" presName="rootComposite1" presStyleCnt="0"/>
      <dgm:spPr/>
    </dgm:pt>
    <dgm:pt modelId="{F243745D-840E-4281-B1A7-B3824EACA332}" type="pres">
      <dgm:prSet presAssocID="{EF848DE2-090D-4271-98B5-554EBC916C30}" presName="rootText1" presStyleLbl="node0" presStyleIdx="0" presStyleCnt="1" custScaleX="370947" custScaleY="202432" custLinFactNeighborX="4200" custLinFactNeighborY="-5930">
        <dgm:presLayoutVars>
          <dgm:chPref val="3"/>
        </dgm:presLayoutVars>
      </dgm:prSet>
      <dgm:spPr/>
    </dgm:pt>
    <dgm:pt modelId="{9B5B7EB3-0EC0-4CAF-9C94-D3CEA6C368C8}" type="pres">
      <dgm:prSet presAssocID="{EF848DE2-090D-4271-98B5-554EBC916C30}" presName="rootConnector1" presStyleLbl="node1" presStyleIdx="0" presStyleCnt="0"/>
      <dgm:spPr/>
    </dgm:pt>
    <dgm:pt modelId="{EB406799-324B-4AC4-8578-DF00BEF806F6}" type="pres">
      <dgm:prSet presAssocID="{EF848DE2-090D-4271-98B5-554EBC916C30}" presName="hierChild2" presStyleCnt="0"/>
      <dgm:spPr/>
    </dgm:pt>
    <dgm:pt modelId="{5ACFCFB4-1415-4B63-8DDA-2FC7FB47CCC0}" type="pres">
      <dgm:prSet presAssocID="{D7B0E769-F059-4F72-A3D4-51206A4821E6}" presName="Name37" presStyleLbl="parChTrans1D2" presStyleIdx="0" presStyleCnt="2"/>
      <dgm:spPr/>
    </dgm:pt>
    <dgm:pt modelId="{AECA24A2-EDC2-4506-96A2-DE09FA1FE151}" type="pres">
      <dgm:prSet presAssocID="{FB7B3275-709F-43F9-AF4B-085A036BBF7F}" presName="hierRoot2" presStyleCnt="0">
        <dgm:presLayoutVars>
          <dgm:hierBranch val="init"/>
        </dgm:presLayoutVars>
      </dgm:prSet>
      <dgm:spPr/>
    </dgm:pt>
    <dgm:pt modelId="{40C322EC-9D2F-4B79-B99D-4C544B17231F}" type="pres">
      <dgm:prSet presAssocID="{FB7B3275-709F-43F9-AF4B-085A036BBF7F}" presName="rootComposite" presStyleCnt="0"/>
      <dgm:spPr/>
    </dgm:pt>
    <dgm:pt modelId="{6A1994A3-35C1-4559-BB79-5BEAD7C75C9E}" type="pres">
      <dgm:prSet presAssocID="{FB7B3275-709F-43F9-AF4B-085A036BBF7F}" presName="rootText" presStyleLbl="node2" presStyleIdx="0" presStyleCnt="2" custScaleX="220079" custScaleY="233989">
        <dgm:presLayoutVars>
          <dgm:chPref val="3"/>
        </dgm:presLayoutVars>
      </dgm:prSet>
      <dgm:spPr/>
    </dgm:pt>
    <dgm:pt modelId="{F65BA702-589A-479B-B5E9-26252BF31C2D}" type="pres">
      <dgm:prSet presAssocID="{FB7B3275-709F-43F9-AF4B-085A036BBF7F}" presName="rootConnector" presStyleLbl="node2" presStyleIdx="0" presStyleCnt="2"/>
      <dgm:spPr/>
    </dgm:pt>
    <dgm:pt modelId="{D86BC975-17EE-4146-9A00-25086A5980A0}" type="pres">
      <dgm:prSet presAssocID="{FB7B3275-709F-43F9-AF4B-085A036BBF7F}" presName="hierChild4" presStyleCnt="0"/>
      <dgm:spPr/>
    </dgm:pt>
    <dgm:pt modelId="{F76030FF-D83A-4994-9421-144527BEAD54}" type="pres">
      <dgm:prSet presAssocID="{FB7B3275-709F-43F9-AF4B-085A036BBF7F}" presName="hierChild5" presStyleCnt="0"/>
      <dgm:spPr/>
    </dgm:pt>
    <dgm:pt modelId="{7B9CDA88-28BA-401D-8135-B63B9A7CDFC3}" type="pres">
      <dgm:prSet presAssocID="{233C0B8F-E3AA-43A9-B25E-0AF8FBC977E7}" presName="Name37" presStyleLbl="parChTrans1D2" presStyleIdx="1" presStyleCnt="2"/>
      <dgm:spPr/>
    </dgm:pt>
    <dgm:pt modelId="{B1D37BD0-6C1F-4DB1-B756-E6AF5E04A952}" type="pres">
      <dgm:prSet presAssocID="{DCE68F46-16C0-458D-951F-D740E1A4DA70}" presName="hierRoot2" presStyleCnt="0">
        <dgm:presLayoutVars>
          <dgm:hierBranch val="init"/>
        </dgm:presLayoutVars>
      </dgm:prSet>
      <dgm:spPr/>
    </dgm:pt>
    <dgm:pt modelId="{AB00A77B-CADF-459C-BE65-63146DF4FF89}" type="pres">
      <dgm:prSet presAssocID="{DCE68F46-16C0-458D-951F-D740E1A4DA70}" presName="rootComposite" presStyleCnt="0"/>
      <dgm:spPr/>
    </dgm:pt>
    <dgm:pt modelId="{A63E34C7-F677-4262-AA8D-536D5F164E70}" type="pres">
      <dgm:prSet presAssocID="{DCE68F46-16C0-458D-951F-D740E1A4DA70}" presName="rootText" presStyleLbl="node2" presStyleIdx="1" presStyleCnt="2" custScaleX="297981" custScaleY="276124">
        <dgm:presLayoutVars>
          <dgm:chPref val="3"/>
        </dgm:presLayoutVars>
      </dgm:prSet>
      <dgm:spPr/>
    </dgm:pt>
    <dgm:pt modelId="{9DB7E628-E48F-47A3-B205-3B5C5BCCB4B0}" type="pres">
      <dgm:prSet presAssocID="{DCE68F46-16C0-458D-951F-D740E1A4DA70}" presName="rootConnector" presStyleLbl="node2" presStyleIdx="1" presStyleCnt="2"/>
      <dgm:spPr/>
    </dgm:pt>
    <dgm:pt modelId="{9C4A2FB4-2173-4110-9F67-4FE1548F8F10}" type="pres">
      <dgm:prSet presAssocID="{DCE68F46-16C0-458D-951F-D740E1A4DA70}" presName="hierChild4" presStyleCnt="0"/>
      <dgm:spPr/>
    </dgm:pt>
    <dgm:pt modelId="{DC73D9F1-6636-4FB4-84D3-BA2430045829}" type="pres">
      <dgm:prSet presAssocID="{DCE68F46-16C0-458D-951F-D740E1A4DA70}" presName="hierChild5" presStyleCnt="0"/>
      <dgm:spPr/>
    </dgm:pt>
    <dgm:pt modelId="{1D28079C-26A3-40F9-9FF0-ADC4163DD580}" type="pres">
      <dgm:prSet presAssocID="{EF848DE2-090D-4271-98B5-554EBC916C30}" presName="hierChild3" presStyleCnt="0"/>
      <dgm:spPr/>
    </dgm:pt>
  </dgm:ptLst>
  <dgm:cxnLst>
    <dgm:cxn modelId="{C7610517-E722-4795-9601-89DEC91F5739}" type="presOf" srcId="{DCE68F46-16C0-458D-951F-D740E1A4DA70}" destId="{9DB7E628-E48F-47A3-B205-3B5C5BCCB4B0}" srcOrd="1" destOrd="0" presId="urn:microsoft.com/office/officeart/2005/8/layout/orgChart1"/>
    <dgm:cxn modelId="{DD73E51C-06F0-4928-8A88-110A624ECB37}" srcId="{EF848DE2-090D-4271-98B5-554EBC916C30}" destId="{FB7B3275-709F-43F9-AF4B-085A036BBF7F}" srcOrd="0" destOrd="0" parTransId="{D7B0E769-F059-4F72-A3D4-51206A4821E6}" sibTransId="{C51A7136-58EC-4DDD-84AF-B6A40EB48573}"/>
    <dgm:cxn modelId="{05189F23-63E5-475E-B53D-458C09248F10}" srcId="{0AFF1E69-5EE2-4E00-A9C1-F27B5F6829C5}" destId="{EF848DE2-090D-4271-98B5-554EBC916C30}" srcOrd="0" destOrd="0" parTransId="{FCCFF73F-7FBA-4D94-875B-EE6EBA0CA2E9}" sibTransId="{518EE588-D52D-4EFB-AA82-DC5D36EFC17A}"/>
    <dgm:cxn modelId="{4619382B-B461-4016-B805-D9D992F85D22}" type="presOf" srcId="{D7B0E769-F059-4F72-A3D4-51206A4821E6}" destId="{5ACFCFB4-1415-4B63-8DDA-2FC7FB47CCC0}" srcOrd="0" destOrd="0" presId="urn:microsoft.com/office/officeart/2005/8/layout/orgChart1"/>
    <dgm:cxn modelId="{6F8B3A4C-1159-448B-B173-08EEA7968128}" type="presOf" srcId="{0AFF1E69-5EE2-4E00-A9C1-F27B5F6829C5}" destId="{09053E42-C2F9-4774-BE13-529BE76C4C93}" srcOrd="0" destOrd="0" presId="urn:microsoft.com/office/officeart/2005/8/layout/orgChart1"/>
    <dgm:cxn modelId="{1B62C27C-C9E1-47D0-99C8-FC593B115126}" type="presOf" srcId="{DCE68F46-16C0-458D-951F-D740E1A4DA70}" destId="{A63E34C7-F677-4262-AA8D-536D5F164E70}" srcOrd="0" destOrd="0" presId="urn:microsoft.com/office/officeart/2005/8/layout/orgChart1"/>
    <dgm:cxn modelId="{8A5E0981-DE7E-48F0-A613-C4530038228A}" type="presOf" srcId="{FB7B3275-709F-43F9-AF4B-085A036BBF7F}" destId="{6A1994A3-35C1-4559-BB79-5BEAD7C75C9E}" srcOrd="0" destOrd="0" presId="urn:microsoft.com/office/officeart/2005/8/layout/orgChart1"/>
    <dgm:cxn modelId="{1486BC9E-2CA7-4D7B-973F-69A32CBF8E4C}" type="presOf" srcId="{FB7B3275-709F-43F9-AF4B-085A036BBF7F}" destId="{F65BA702-589A-479B-B5E9-26252BF31C2D}" srcOrd="1" destOrd="0" presId="urn:microsoft.com/office/officeart/2005/8/layout/orgChart1"/>
    <dgm:cxn modelId="{75E7F7A2-176B-46FC-BCB3-7FC4FAA463AC}" type="presOf" srcId="{EF848DE2-090D-4271-98B5-554EBC916C30}" destId="{F243745D-840E-4281-B1A7-B3824EACA332}" srcOrd="0" destOrd="0" presId="urn:microsoft.com/office/officeart/2005/8/layout/orgChart1"/>
    <dgm:cxn modelId="{27359BA8-63B2-4E69-A9BE-EF5B20F3B641}" type="presOf" srcId="{233C0B8F-E3AA-43A9-B25E-0AF8FBC977E7}" destId="{7B9CDA88-28BA-401D-8135-B63B9A7CDFC3}" srcOrd="0" destOrd="0" presId="urn:microsoft.com/office/officeart/2005/8/layout/orgChart1"/>
    <dgm:cxn modelId="{DB9967B9-800B-403F-96E2-B6D9D0929B71}" type="presOf" srcId="{EF848DE2-090D-4271-98B5-554EBC916C30}" destId="{9B5B7EB3-0EC0-4CAF-9C94-D3CEA6C368C8}" srcOrd="1" destOrd="0" presId="urn:microsoft.com/office/officeart/2005/8/layout/orgChart1"/>
    <dgm:cxn modelId="{918B6ADB-10BE-4E2D-864A-AA7C80ADF802}" srcId="{EF848DE2-090D-4271-98B5-554EBC916C30}" destId="{DCE68F46-16C0-458D-951F-D740E1A4DA70}" srcOrd="1" destOrd="0" parTransId="{233C0B8F-E3AA-43A9-B25E-0AF8FBC977E7}" sibTransId="{24DE8E1D-0DCD-4B19-9C2A-08EBE79F04E5}"/>
    <dgm:cxn modelId="{C03B4F55-068A-425B-827B-9F377695BE30}" type="presParOf" srcId="{09053E42-C2F9-4774-BE13-529BE76C4C93}" destId="{5E54992A-9AED-4284-802F-3BF3BC02E337}" srcOrd="0" destOrd="0" presId="urn:microsoft.com/office/officeart/2005/8/layout/orgChart1"/>
    <dgm:cxn modelId="{6AD87BCE-A861-43CB-92D1-77C7C9A074ED}" type="presParOf" srcId="{5E54992A-9AED-4284-802F-3BF3BC02E337}" destId="{32DF4943-FB8F-4AD6-A6A2-4F236F7D79CC}" srcOrd="0" destOrd="0" presId="urn:microsoft.com/office/officeart/2005/8/layout/orgChart1"/>
    <dgm:cxn modelId="{3D8B6226-0C56-428E-9BC5-16D2237EBA78}" type="presParOf" srcId="{32DF4943-FB8F-4AD6-A6A2-4F236F7D79CC}" destId="{F243745D-840E-4281-B1A7-B3824EACA332}" srcOrd="0" destOrd="0" presId="urn:microsoft.com/office/officeart/2005/8/layout/orgChart1"/>
    <dgm:cxn modelId="{521DEBA2-BF71-44F2-A087-CFC82E6B1CE1}" type="presParOf" srcId="{32DF4943-FB8F-4AD6-A6A2-4F236F7D79CC}" destId="{9B5B7EB3-0EC0-4CAF-9C94-D3CEA6C368C8}" srcOrd="1" destOrd="0" presId="urn:microsoft.com/office/officeart/2005/8/layout/orgChart1"/>
    <dgm:cxn modelId="{0E8F00F7-346C-4A6F-87B1-795DE844CA4B}" type="presParOf" srcId="{5E54992A-9AED-4284-802F-3BF3BC02E337}" destId="{EB406799-324B-4AC4-8578-DF00BEF806F6}" srcOrd="1" destOrd="0" presId="urn:microsoft.com/office/officeart/2005/8/layout/orgChart1"/>
    <dgm:cxn modelId="{8D9114BF-7D79-40E7-9BF2-33B3A37CA406}" type="presParOf" srcId="{EB406799-324B-4AC4-8578-DF00BEF806F6}" destId="{5ACFCFB4-1415-4B63-8DDA-2FC7FB47CCC0}" srcOrd="0" destOrd="0" presId="urn:microsoft.com/office/officeart/2005/8/layout/orgChart1"/>
    <dgm:cxn modelId="{9DFBCBEF-C7C1-4E0F-B186-5AC5CA4D7F90}" type="presParOf" srcId="{EB406799-324B-4AC4-8578-DF00BEF806F6}" destId="{AECA24A2-EDC2-4506-96A2-DE09FA1FE151}" srcOrd="1" destOrd="0" presId="urn:microsoft.com/office/officeart/2005/8/layout/orgChart1"/>
    <dgm:cxn modelId="{4B4CD7D0-BEE4-4FBF-B374-CFD14DB6AAB6}" type="presParOf" srcId="{AECA24A2-EDC2-4506-96A2-DE09FA1FE151}" destId="{40C322EC-9D2F-4B79-B99D-4C544B17231F}" srcOrd="0" destOrd="0" presId="urn:microsoft.com/office/officeart/2005/8/layout/orgChart1"/>
    <dgm:cxn modelId="{01851CC1-3585-4709-9898-E390B7E64294}" type="presParOf" srcId="{40C322EC-9D2F-4B79-B99D-4C544B17231F}" destId="{6A1994A3-35C1-4559-BB79-5BEAD7C75C9E}" srcOrd="0" destOrd="0" presId="urn:microsoft.com/office/officeart/2005/8/layout/orgChart1"/>
    <dgm:cxn modelId="{9F5525B4-5123-42E9-94C9-4F1E7B945BE9}" type="presParOf" srcId="{40C322EC-9D2F-4B79-B99D-4C544B17231F}" destId="{F65BA702-589A-479B-B5E9-26252BF31C2D}" srcOrd="1" destOrd="0" presId="urn:microsoft.com/office/officeart/2005/8/layout/orgChart1"/>
    <dgm:cxn modelId="{BA28C400-ED73-4B20-8BA8-2B4FACE1DAEC}" type="presParOf" srcId="{AECA24A2-EDC2-4506-96A2-DE09FA1FE151}" destId="{D86BC975-17EE-4146-9A00-25086A5980A0}" srcOrd="1" destOrd="0" presId="urn:microsoft.com/office/officeart/2005/8/layout/orgChart1"/>
    <dgm:cxn modelId="{2FC79FBF-CC6C-41A8-956D-F2C2D1EDD673}" type="presParOf" srcId="{AECA24A2-EDC2-4506-96A2-DE09FA1FE151}" destId="{F76030FF-D83A-4994-9421-144527BEAD54}" srcOrd="2" destOrd="0" presId="urn:microsoft.com/office/officeart/2005/8/layout/orgChart1"/>
    <dgm:cxn modelId="{5F30950C-8D85-45F5-A56C-CBE0380FE567}" type="presParOf" srcId="{EB406799-324B-4AC4-8578-DF00BEF806F6}" destId="{7B9CDA88-28BA-401D-8135-B63B9A7CDFC3}" srcOrd="2" destOrd="0" presId="urn:microsoft.com/office/officeart/2005/8/layout/orgChart1"/>
    <dgm:cxn modelId="{3B571996-45BE-4494-B7CA-AB6B5E7B6DC7}" type="presParOf" srcId="{EB406799-324B-4AC4-8578-DF00BEF806F6}" destId="{B1D37BD0-6C1F-4DB1-B756-E6AF5E04A952}" srcOrd="3" destOrd="0" presId="urn:microsoft.com/office/officeart/2005/8/layout/orgChart1"/>
    <dgm:cxn modelId="{1C8695A7-E14E-479C-8FF1-9B7B0D5F4175}" type="presParOf" srcId="{B1D37BD0-6C1F-4DB1-B756-E6AF5E04A952}" destId="{AB00A77B-CADF-459C-BE65-63146DF4FF89}" srcOrd="0" destOrd="0" presId="urn:microsoft.com/office/officeart/2005/8/layout/orgChart1"/>
    <dgm:cxn modelId="{591297F8-97D5-4C1E-8947-AC84AA78971E}" type="presParOf" srcId="{AB00A77B-CADF-459C-BE65-63146DF4FF89}" destId="{A63E34C7-F677-4262-AA8D-536D5F164E70}" srcOrd="0" destOrd="0" presId="urn:microsoft.com/office/officeart/2005/8/layout/orgChart1"/>
    <dgm:cxn modelId="{574D6070-018B-48BA-A684-1D78B7426C79}" type="presParOf" srcId="{AB00A77B-CADF-459C-BE65-63146DF4FF89}" destId="{9DB7E628-E48F-47A3-B205-3B5C5BCCB4B0}" srcOrd="1" destOrd="0" presId="urn:microsoft.com/office/officeart/2005/8/layout/orgChart1"/>
    <dgm:cxn modelId="{5B851763-E170-477E-9BCC-C86A14A9DCF3}" type="presParOf" srcId="{B1D37BD0-6C1F-4DB1-B756-E6AF5E04A952}" destId="{9C4A2FB4-2173-4110-9F67-4FE1548F8F10}" srcOrd="1" destOrd="0" presId="urn:microsoft.com/office/officeart/2005/8/layout/orgChart1"/>
    <dgm:cxn modelId="{51F48C00-2EA9-49A0-859B-E557EDFEB3FB}" type="presParOf" srcId="{B1D37BD0-6C1F-4DB1-B756-E6AF5E04A952}" destId="{DC73D9F1-6636-4FB4-84D3-BA2430045829}" srcOrd="2" destOrd="0" presId="urn:microsoft.com/office/officeart/2005/8/layout/orgChart1"/>
    <dgm:cxn modelId="{A82F9FAF-1BB6-49C0-B654-C23AB63C52D3}" type="presParOf" srcId="{5E54992A-9AED-4284-802F-3BF3BC02E337}" destId="{1D28079C-26A3-40F9-9FF0-ADC4163DD58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9CDA88-28BA-401D-8135-B63B9A7CDFC3}">
      <dsp:nvSpPr>
        <dsp:cNvPr id="0" name=""/>
        <dsp:cNvSpPr/>
      </dsp:nvSpPr>
      <dsp:spPr>
        <a:xfrm>
          <a:off x="3832905" y="1191805"/>
          <a:ext cx="1449576" cy="528800"/>
        </a:xfrm>
        <a:custGeom>
          <a:avLst/>
          <a:gdLst/>
          <a:ahLst/>
          <a:cxnLst/>
          <a:rect l="0" t="0" r="0" b="0"/>
          <a:pathLst>
            <a:path>
              <a:moveTo>
                <a:pt x="0" y="0"/>
              </a:moveTo>
              <a:lnTo>
                <a:pt x="0" y="268111"/>
              </a:lnTo>
              <a:lnTo>
                <a:pt x="1449576" y="268111"/>
              </a:lnTo>
              <a:lnTo>
                <a:pt x="1449576" y="528800"/>
              </a:lnTo>
            </a:path>
          </a:pathLst>
        </a:custGeom>
        <a:noFill/>
        <a:ln w="25400" cap="flat"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CFCFB4-1415-4B63-8DDA-2FC7FB47CCC0}">
      <dsp:nvSpPr>
        <dsp:cNvPr id="0" name=""/>
        <dsp:cNvSpPr/>
      </dsp:nvSpPr>
      <dsp:spPr>
        <a:xfrm>
          <a:off x="1242866" y="1191805"/>
          <a:ext cx="2590038" cy="528800"/>
        </a:xfrm>
        <a:custGeom>
          <a:avLst/>
          <a:gdLst/>
          <a:ahLst/>
          <a:cxnLst/>
          <a:rect l="0" t="0" r="0" b="0"/>
          <a:pathLst>
            <a:path>
              <a:moveTo>
                <a:pt x="2590038" y="0"/>
              </a:moveTo>
              <a:lnTo>
                <a:pt x="2590038" y="268111"/>
              </a:lnTo>
              <a:lnTo>
                <a:pt x="0" y="268111"/>
              </a:lnTo>
              <a:lnTo>
                <a:pt x="0" y="528800"/>
              </a:lnTo>
            </a:path>
          </a:pathLst>
        </a:custGeom>
        <a:noFill/>
        <a:ln w="25400" cap="flat"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243745D-840E-4281-B1A7-B3824EACA332}">
      <dsp:nvSpPr>
        <dsp:cNvPr id="0" name=""/>
        <dsp:cNvSpPr/>
      </dsp:nvSpPr>
      <dsp:spPr>
        <a:xfrm>
          <a:off x="1008110" y="484669"/>
          <a:ext cx="5649589" cy="707135"/>
        </a:xfrm>
        <a:prstGeom prst="rect">
          <a:avLst/>
        </a:prstGeom>
        <a:gradFill rotWithShape="0">
          <a:gsLst>
            <a:gs pos="0">
              <a:schemeClr val="accent1">
                <a:shade val="60000"/>
                <a:hueOff val="0"/>
                <a:satOff val="0"/>
                <a:lumOff val="0"/>
                <a:alphaOff val="0"/>
                <a:shade val="51000"/>
                <a:satMod val="130000"/>
              </a:schemeClr>
            </a:gs>
            <a:gs pos="80000">
              <a:schemeClr val="accent1">
                <a:shade val="60000"/>
                <a:hueOff val="0"/>
                <a:satOff val="0"/>
                <a:lumOff val="0"/>
                <a:alphaOff val="0"/>
                <a:shade val="93000"/>
                <a:satMod val="130000"/>
              </a:schemeClr>
            </a:gs>
            <a:gs pos="100000">
              <a:schemeClr val="accent1">
                <a:shade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r>
            <a:rPr lang="ru-RU" sz="2400" i="1" kern="1200" dirty="0"/>
            <a:t>Консультативные формы работы с родителями детей с ОВЗ</a:t>
          </a:r>
        </a:p>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endParaRPr lang="ru-RU" sz="2400" kern="1200" dirty="0"/>
        </a:p>
      </dsp:txBody>
      <dsp:txXfrm>
        <a:off x="1008110" y="484669"/>
        <a:ext cx="5649589" cy="707135"/>
      </dsp:txXfrm>
    </dsp:sp>
    <dsp:sp modelId="{6A1994A3-35C1-4559-BB79-5BEAD7C75C9E}">
      <dsp:nvSpPr>
        <dsp:cNvPr id="0" name=""/>
        <dsp:cNvSpPr/>
      </dsp:nvSpPr>
      <dsp:spPr>
        <a:xfrm>
          <a:off x="1493" y="1720605"/>
          <a:ext cx="2482746" cy="1241373"/>
        </a:xfrm>
        <a:prstGeom prst="rect">
          <a:avLst/>
        </a:prstGeom>
        <a:gradFill rotWithShape="0">
          <a:gsLst>
            <a:gs pos="0">
              <a:schemeClr val="accent1">
                <a:shade val="80000"/>
                <a:hueOff val="0"/>
                <a:satOff val="0"/>
                <a:lumOff val="0"/>
                <a:alphaOff val="0"/>
                <a:shade val="51000"/>
                <a:satMod val="130000"/>
              </a:schemeClr>
            </a:gs>
            <a:gs pos="80000">
              <a:schemeClr val="accent1">
                <a:shade val="80000"/>
                <a:hueOff val="0"/>
                <a:satOff val="0"/>
                <a:lumOff val="0"/>
                <a:alphaOff val="0"/>
                <a:shade val="93000"/>
                <a:satMod val="130000"/>
              </a:schemeClr>
            </a:gs>
            <a:gs pos="100000">
              <a:schemeClr val="accent1">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ru-RU" sz="2500" i="0" kern="1200" dirty="0"/>
            <a:t>Очно</a:t>
          </a:r>
        </a:p>
      </dsp:txBody>
      <dsp:txXfrm>
        <a:off x="1493" y="1720605"/>
        <a:ext cx="2482746" cy="1241373"/>
      </dsp:txXfrm>
    </dsp:sp>
    <dsp:sp modelId="{A63E34C7-F677-4262-AA8D-536D5F164E70}">
      <dsp:nvSpPr>
        <dsp:cNvPr id="0" name=""/>
        <dsp:cNvSpPr/>
      </dsp:nvSpPr>
      <dsp:spPr>
        <a:xfrm>
          <a:off x="3005616" y="1720605"/>
          <a:ext cx="4553729" cy="2611836"/>
        </a:xfrm>
        <a:prstGeom prst="rect">
          <a:avLst/>
        </a:prstGeom>
        <a:gradFill rotWithShape="0">
          <a:gsLst>
            <a:gs pos="0">
              <a:schemeClr val="accent1">
                <a:shade val="80000"/>
                <a:hueOff val="0"/>
                <a:satOff val="0"/>
                <a:lumOff val="0"/>
                <a:alphaOff val="0"/>
                <a:shade val="51000"/>
                <a:satMod val="130000"/>
              </a:schemeClr>
            </a:gs>
            <a:gs pos="80000">
              <a:schemeClr val="accent1">
                <a:shade val="80000"/>
                <a:hueOff val="0"/>
                <a:satOff val="0"/>
                <a:lumOff val="0"/>
                <a:alphaOff val="0"/>
                <a:shade val="93000"/>
                <a:satMod val="130000"/>
              </a:schemeClr>
            </a:gs>
            <a:gs pos="100000">
              <a:schemeClr val="accent1">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ru-RU" sz="1800" i="0" kern="1200" dirty="0"/>
            <a:t>Общение через мессенджеры и социальные сети (форумы, чаты, разделы на сайте ДОО, индивидуальные сайты, странички педагогов, специалистов) с целью дать родителям необходимую информацию о ребенке и его обучении и воспитании, методах и приемах, а также с целью выстраивания партнерского взаимодействия с ДОО.</a:t>
          </a:r>
        </a:p>
      </dsp:txBody>
      <dsp:txXfrm>
        <a:off x="3005616" y="1720605"/>
        <a:ext cx="4553729" cy="26118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9CDA88-28BA-401D-8135-B63B9A7CDFC3}">
      <dsp:nvSpPr>
        <dsp:cNvPr id="0" name=""/>
        <dsp:cNvSpPr/>
      </dsp:nvSpPr>
      <dsp:spPr>
        <a:xfrm>
          <a:off x="4095194" y="1899871"/>
          <a:ext cx="1738059" cy="358026"/>
        </a:xfrm>
        <a:custGeom>
          <a:avLst/>
          <a:gdLst/>
          <a:ahLst/>
          <a:cxnLst/>
          <a:rect l="0" t="0" r="0" b="0"/>
          <a:pathLst>
            <a:path>
              <a:moveTo>
                <a:pt x="0" y="0"/>
              </a:moveTo>
              <a:lnTo>
                <a:pt x="0" y="201161"/>
              </a:lnTo>
              <a:lnTo>
                <a:pt x="1738059" y="201161"/>
              </a:lnTo>
              <a:lnTo>
                <a:pt x="1738059" y="358026"/>
              </a:lnTo>
            </a:path>
          </a:pathLst>
        </a:custGeom>
        <a:noFill/>
        <a:ln w="25400" cap="flat"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CFCFB4-1415-4B63-8DDA-2FC7FB47CCC0}">
      <dsp:nvSpPr>
        <dsp:cNvPr id="0" name=""/>
        <dsp:cNvSpPr/>
      </dsp:nvSpPr>
      <dsp:spPr>
        <a:xfrm>
          <a:off x="1649731" y="1899871"/>
          <a:ext cx="2445462" cy="358026"/>
        </a:xfrm>
        <a:custGeom>
          <a:avLst/>
          <a:gdLst/>
          <a:ahLst/>
          <a:cxnLst/>
          <a:rect l="0" t="0" r="0" b="0"/>
          <a:pathLst>
            <a:path>
              <a:moveTo>
                <a:pt x="2445462" y="0"/>
              </a:moveTo>
              <a:lnTo>
                <a:pt x="2445462" y="201161"/>
              </a:lnTo>
              <a:lnTo>
                <a:pt x="0" y="201161"/>
              </a:lnTo>
              <a:lnTo>
                <a:pt x="0" y="358026"/>
              </a:lnTo>
            </a:path>
          </a:pathLst>
        </a:custGeom>
        <a:noFill/>
        <a:ln w="25400" cap="flat"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243745D-840E-4281-B1A7-B3824EACA332}">
      <dsp:nvSpPr>
        <dsp:cNvPr id="0" name=""/>
        <dsp:cNvSpPr/>
      </dsp:nvSpPr>
      <dsp:spPr>
        <a:xfrm>
          <a:off x="1324303" y="387750"/>
          <a:ext cx="5541781" cy="1512121"/>
        </a:xfrm>
        <a:prstGeom prst="rect">
          <a:avLst/>
        </a:prstGeom>
        <a:gradFill rotWithShape="0">
          <a:gsLst>
            <a:gs pos="0">
              <a:schemeClr val="accent1">
                <a:shade val="60000"/>
                <a:hueOff val="0"/>
                <a:satOff val="0"/>
                <a:lumOff val="0"/>
                <a:alphaOff val="0"/>
                <a:shade val="51000"/>
                <a:satMod val="130000"/>
              </a:schemeClr>
            </a:gs>
            <a:gs pos="80000">
              <a:schemeClr val="accent1">
                <a:shade val="60000"/>
                <a:hueOff val="0"/>
                <a:satOff val="0"/>
                <a:lumOff val="0"/>
                <a:alphaOff val="0"/>
                <a:shade val="93000"/>
                <a:satMod val="130000"/>
              </a:schemeClr>
            </a:gs>
            <a:gs pos="100000">
              <a:schemeClr val="accent1">
                <a:shade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r>
            <a:rPr lang="ru-RU" sz="2400" i="1" kern="1200" dirty="0"/>
            <a:t>Обучение родителей специальным приемам, необходимым для проведения занятий с ребенком в домашних условиях</a:t>
          </a:r>
        </a:p>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endParaRPr lang="ru-RU" sz="2400" kern="1200" dirty="0"/>
        </a:p>
      </dsp:txBody>
      <dsp:txXfrm>
        <a:off x="1324303" y="387750"/>
        <a:ext cx="5541781" cy="1512121"/>
      </dsp:txXfrm>
    </dsp:sp>
    <dsp:sp modelId="{6A1994A3-35C1-4559-BB79-5BEAD7C75C9E}">
      <dsp:nvSpPr>
        <dsp:cNvPr id="0" name=""/>
        <dsp:cNvSpPr/>
      </dsp:nvSpPr>
      <dsp:spPr>
        <a:xfrm>
          <a:off x="5790" y="2257897"/>
          <a:ext cx="3287881" cy="1747845"/>
        </a:xfrm>
        <a:prstGeom prst="rect">
          <a:avLst/>
        </a:prstGeom>
        <a:gradFill rotWithShape="0">
          <a:gsLst>
            <a:gs pos="0">
              <a:schemeClr val="accent1">
                <a:shade val="80000"/>
                <a:hueOff val="0"/>
                <a:satOff val="0"/>
                <a:lumOff val="0"/>
                <a:alphaOff val="0"/>
                <a:shade val="51000"/>
                <a:satMod val="130000"/>
              </a:schemeClr>
            </a:gs>
            <a:gs pos="80000">
              <a:schemeClr val="accent1">
                <a:shade val="80000"/>
                <a:hueOff val="0"/>
                <a:satOff val="0"/>
                <a:lumOff val="0"/>
                <a:alphaOff val="0"/>
                <a:shade val="93000"/>
                <a:satMod val="130000"/>
              </a:schemeClr>
            </a:gs>
            <a:gs pos="100000">
              <a:schemeClr val="accent1">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ru-RU" sz="2000" i="1" kern="1200" dirty="0"/>
            <a:t>индивидуальные занятия: </a:t>
          </a:r>
        </a:p>
        <a:p>
          <a:pPr marL="0" lvl="0" indent="0" algn="ctr" defTabSz="889000">
            <a:lnSpc>
              <a:spcPct val="90000"/>
            </a:lnSpc>
            <a:spcBef>
              <a:spcPct val="0"/>
            </a:spcBef>
            <a:spcAft>
              <a:spcPct val="35000"/>
            </a:spcAft>
            <a:buNone/>
          </a:pPr>
          <a:r>
            <a:rPr lang="ru-RU" sz="2000" i="0" kern="1200" dirty="0"/>
            <a:t>«ребенок – педагог – родитель» или </a:t>
          </a:r>
        </a:p>
        <a:p>
          <a:pPr marL="0" lvl="0" indent="0" algn="ctr" defTabSz="889000">
            <a:lnSpc>
              <a:spcPct val="90000"/>
            </a:lnSpc>
            <a:spcBef>
              <a:spcPct val="0"/>
            </a:spcBef>
            <a:spcAft>
              <a:spcPct val="35000"/>
            </a:spcAft>
            <a:buNone/>
          </a:pPr>
          <a:r>
            <a:rPr lang="ru-RU" sz="2000" i="0" kern="1200" dirty="0"/>
            <a:t>«педагог – родитель» </a:t>
          </a:r>
        </a:p>
      </dsp:txBody>
      <dsp:txXfrm>
        <a:off x="5790" y="2257897"/>
        <a:ext cx="3287881" cy="1747845"/>
      </dsp:txXfrm>
    </dsp:sp>
    <dsp:sp modelId="{A63E34C7-F677-4262-AA8D-536D5F164E70}">
      <dsp:nvSpPr>
        <dsp:cNvPr id="0" name=""/>
        <dsp:cNvSpPr/>
      </dsp:nvSpPr>
      <dsp:spPr>
        <a:xfrm>
          <a:off x="3607402" y="2257897"/>
          <a:ext cx="4451702" cy="2062584"/>
        </a:xfrm>
        <a:prstGeom prst="rect">
          <a:avLst/>
        </a:prstGeom>
        <a:gradFill rotWithShape="0">
          <a:gsLst>
            <a:gs pos="0">
              <a:schemeClr val="accent1">
                <a:shade val="80000"/>
                <a:hueOff val="0"/>
                <a:satOff val="0"/>
                <a:lumOff val="0"/>
                <a:alphaOff val="0"/>
                <a:shade val="51000"/>
                <a:satMod val="130000"/>
              </a:schemeClr>
            </a:gs>
            <a:gs pos="80000">
              <a:schemeClr val="accent1">
                <a:shade val="80000"/>
                <a:hueOff val="0"/>
                <a:satOff val="0"/>
                <a:lumOff val="0"/>
                <a:alphaOff val="0"/>
                <a:shade val="93000"/>
                <a:satMod val="130000"/>
              </a:schemeClr>
            </a:gs>
            <a:gs pos="100000">
              <a:schemeClr val="accent1">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ru-RU" sz="2000" i="1" kern="1200" dirty="0"/>
            <a:t>групповые формы взаимодействия:</a:t>
          </a:r>
        </a:p>
        <a:p>
          <a:pPr marL="0" lvl="0" indent="0" algn="ctr" defTabSz="889000">
            <a:lnSpc>
              <a:spcPct val="90000"/>
            </a:lnSpc>
            <a:spcBef>
              <a:spcPct val="0"/>
            </a:spcBef>
            <a:spcAft>
              <a:spcPct val="35000"/>
            </a:spcAft>
            <a:buNone/>
          </a:pPr>
          <a:r>
            <a:rPr lang="ru-RU" sz="1600" i="0" kern="1200" dirty="0"/>
            <a:t> </a:t>
          </a:r>
          <a:r>
            <a:rPr lang="ru-RU" sz="1800" i="0" kern="1200" dirty="0"/>
            <a:t>родительские лектории, тренинги, обмен опытом в рамках родительских клубов, родительских сообществ, мультимедийные презентации, информационно-методические ресурсы для родителей </a:t>
          </a:r>
        </a:p>
      </dsp:txBody>
      <dsp:txXfrm>
        <a:off x="3607402" y="2257897"/>
        <a:ext cx="4451702" cy="2062584"/>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89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89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89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89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89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BC9EBD58-9A0F-45AD-9B88-B7C2E8B363B7}"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219" name="Rectangle 27"/>
          <p:cNvSpPr>
            <a:spLocks noChangeArrowheads="1"/>
          </p:cNvSpPr>
          <p:nvPr/>
        </p:nvSpPr>
        <p:spPr bwMode="gray">
          <a:xfrm rot="-472398">
            <a:off x="381000" y="304800"/>
            <a:ext cx="4267200" cy="4267200"/>
          </a:xfrm>
          <a:prstGeom prst="rect">
            <a:avLst/>
          </a:prstGeom>
          <a:blipFill dpi="0" rotWithShape="1">
            <a:blip r:embed="rId2"/>
            <a:srcRect/>
            <a:stretch>
              <a:fillRect/>
            </a:stretch>
          </a:blipFill>
          <a:ln w="38100">
            <a:solidFill>
              <a:schemeClr val="bg2"/>
            </a:solidFill>
            <a:miter lim="800000"/>
            <a:headEnd/>
            <a:tailEnd/>
          </a:ln>
          <a:effectLst/>
        </p:spPr>
        <p:txBody>
          <a:bodyPr wrap="none" anchor="ctr"/>
          <a:lstStyle/>
          <a:p>
            <a:endParaRPr lang="ru-RU"/>
          </a:p>
        </p:txBody>
      </p:sp>
      <p:sp>
        <p:nvSpPr>
          <p:cNvPr id="8228" name="Rectangle 36"/>
          <p:cNvSpPr>
            <a:spLocks noChangeArrowheads="1"/>
          </p:cNvSpPr>
          <p:nvPr/>
        </p:nvSpPr>
        <p:spPr bwMode="gray">
          <a:xfrm rot="-1211045">
            <a:off x="762000" y="1219200"/>
            <a:ext cx="4876800" cy="4876800"/>
          </a:xfrm>
          <a:prstGeom prst="rect">
            <a:avLst/>
          </a:prstGeom>
          <a:blipFill dpi="0" rotWithShape="1">
            <a:blip r:embed="rId3"/>
            <a:srcRect/>
            <a:stretch>
              <a:fillRect/>
            </a:stretch>
          </a:blipFill>
          <a:ln w="57150">
            <a:solidFill>
              <a:schemeClr val="bg2"/>
            </a:solidFill>
            <a:miter lim="800000"/>
            <a:headEnd/>
            <a:tailEnd/>
          </a:ln>
          <a:effectLst/>
        </p:spPr>
        <p:txBody>
          <a:bodyPr wrap="none" anchor="ctr"/>
          <a:lstStyle/>
          <a:p>
            <a:endParaRPr lang="ru-RU"/>
          </a:p>
        </p:txBody>
      </p:sp>
      <p:pic>
        <p:nvPicPr>
          <p:cNvPr id="8204" name="Picture 12" descr="01"/>
          <p:cNvPicPr>
            <a:picLocks noChangeAspect="1" noChangeArrowheads="1"/>
          </p:cNvPicPr>
          <p:nvPr/>
        </p:nvPicPr>
        <p:blipFill>
          <a:blip r:embed="rId4"/>
          <a:srcRect l="15326" b="6250"/>
          <a:stretch>
            <a:fillRect/>
          </a:stretch>
        </p:blipFill>
        <p:spPr bwMode="gray">
          <a:xfrm>
            <a:off x="2466975" y="0"/>
            <a:ext cx="2105025" cy="6858000"/>
          </a:xfrm>
          <a:prstGeom prst="rect">
            <a:avLst/>
          </a:prstGeom>
          <a:noFill/>
        </p:spPr>
      </p:pic>
      <p:sp>
        <p:nvSpPr>
          <p:cNvPr id="8199" name="Freeform 7"/>
          <p:cNvSpPr>
            <a:spLocks/>
          </p:cNvSpPr>
          <p:nvPr/>
        </p:nvSpPr>
        <p:spPr bwMode="gray">
          <a:xfrm>
            <a:off x="2895600" y="0"/>
            <a:ext cx="6248400" cy="6858000"/>
          </a:xfrm>
          <a:custGeom>
            <a:avLst/>
            <a:gdLst/>
            <a:ahLst/>
            <a:cxnLst>
              <a:cxn ang="0">
                <a:pos x="305" y="4317"/>
              </a:cxn>
              <a:cxn ang="0">
                <a:pos x="0" y="0"/>
              </a:cxn>
              <a:cxn ang="0">
                <a:pos x="3936" y="0"/>
              </a:cxn>
              <a:cxn ang="0">
                <a:pos x="3936" y="4320"/>
              </a:cxn>
              <a:cxn ang="0">
                <a:pos x="305" y="4317"/>
              </a:cxn>
            </a:cxnLst>
            <a:rect l="0" t="0" r="r" b="b"/>
            <a:pathLst>
              <a:path w="3936" h="4320">
                <a:moveTo>
                  <a:pt x="305" y="4317"/>
                </a:moveTo>
                <a:lnTo>
                  <a:pt x="0" y="0"/>
                </a:lnTo>
                <a:lnTo>
                  <a:pt x="3936" y="0"/>
                </a:lnTo>
                <a:lnTo>
                  <a:pt x="3936" y="4320"/>
                </a:lnTo>
                <a:lnTo>
                  <a:pt x="305" y="4317"/>
                </a:lnTo>
                <a:close/>
              </a:path>
            </a:pathLst>
          </a:custGeom>
          <a:gradFill rotWithShape="1">
            <a:gsLst>
              <a:gs pos="0">
                <a:schemeClr val="folHlink"/>
              </a:gs>
              <a:gs pos="100000">
                <a:schemeClr val="folHlink">
                  <a:gamma/>
                  <a:tint val="73725"/>
                  <a:invGamma/>
                </a:schemeClr>
              </a:gs>
            </a:gsLst>
            <a:lin ang="0" scaled="1"/>
          </a:gradFill>
          <a:ln w="9525">
            <a:noFill/>
            <a:round/>
            <a:headEnd/>
            <a:tailEnd/>
          </a:ln>
          <a:effectLst/>
        </p:spPr>
        <p:txBody>
          <a:bodyPr/>
          <a:lstStyle/>
          <a:p>
            <a:endParaRPr lang="ru-RU"/>
          </a:p>
        </p:txBody>
      </p:sp>
      <p:sp>
        <p:nvSpPr>
          <p:cNvPr id="8194" name="Rectangle 2"/>
          <p:cNvSpPr>
            <a:spLocks noGrp="1" noChangeArrowheads="1"/>
          </p:cNvSpPr>
          <p:nvPr>
            <p:ph type="ctrTitle"/>
          </p:nvPr>
        </p:nvSpPr>
        <p:spPr>
          <a:xfrm>
            <a:off x="3048000" y="1295400"/>
            <a:ext cx="5638800" cy="1012825"/>
          </a:xfrm>
        </p:spPr>
        <p:txBody>
          <a:bodyPr/>
          <a:lstStyle>
            <a:lvl1pPr algn="r">
              <a:defRPr sz="5500"/>
            </a:lvl1pPr>
          </a:lstStyle>
          <a:p>
            <a:r>
              <a:rPr lang="ru-RU"/>
              <a:t>Образец заголовка</a:t>
            </a:r>
            <a:endParaRPr lang="en-US"/>
          </a:p>
        </p:txBody>
      </p:sp>
      <p:sp>
        <p:nvSpPr>
          <p:cNvPr id="8195" name="Rectangle 3"/>
          <p:cNvSpPr>
            <a:spLocks noGrp="1" noChangeArrowheads="1"/>
          </p:cNvSpPr>
          <p:nvPr>
            <p:ph type="subTitle" idx="1"/>
          </p:nvPr>
        </p:nvSpPr>
        <p:spPr>
          <a:xfrm>
            <a:off x="3733800" y="2514600"/>
            <a:ext cx="4953000" cy="533400"/>
          </a:xfrm>
          <a:effectLst>
            <a:outerShdw dist="17961" dir="2700000" algn="ctr" rotWithShape="0">
              <a:schemeClr val="bg2"/>
            </a:outerShdw>
          </a:effectLst>
        </p:spPr>
        <p:txBody>
          <a:bodyPr/>
          <a:lstStyle>
            <a:lvl1pPr marL="0" indent="0" algn="r">
              <a:buFontTx/>
              <a:buNone/>
              <a:defRPr sz="2000"/>
            </a:lvl1pPr>
          </a:lstStyle>
          <a:p>
            <a:r>
              <a:rPr lang="ru-RU"/>
              <a:t>Образец подзаголовка</a:t>
            </a:r>
            <a:endParaRPr lang="en-US"/>
          </a:p>
        </p:txBody>
      </p:sp>
      <p:sp>
        <p:nvSpPr>
          <p:cNvPr id="8196" name="Rectangle 4"/>
          <p:cNvSpPr>
            <a:spLocks noGrp="1" noChangeArrowheads="1"/>
          </p:cNvSpPr>
          <p:nvPr>
            <p:ph type="dt" sz="half" idx="2"/>
          </p:nvPr>
        </p:nvSpPr>
        <p:spPr>
          <a:xfrm>
            <a:off x="457200" y="6477000"/>
            <a:ext cx="2133600" cy="244475"/>
          </a:xfrm>
        </p:spPr>
        <p:txBody>
          <a:bodyPr/>
          <a:lstStyle>
            <a:lvl1pPr>
              <a:defRPr/>
            </a:lvl1pPr>
          </a:lstStyle>
          <a:p>
            <a:endParaRPr lang="en-US"/>
          </a:p>
        </p:txBody>
      </p:sp>
      <p:sp>
        <p:nvSpPr>
          <p:cNvPr id="8197" name="Rectangle 5"/>
          <p:cNvSpPr>
            <a:spLocks noGrp="1" noChangeArrowheads="1"/>
          </p:cNvSpPr>
          <p:nvPr>
            <p:ph type="ftr" sz="quarter" idx="3"/>
          </p:nvPr>
        </p:nvSpPr>
        <p:spPr>
          <a:xfrm>
            <a:off x="3124200" y="6477000"/>
            <a:ext cx="2895600" cy="244475"/>
          </a:xfrm>
        </p:spPr>
        <p:txBody>
          <a:bodyPr/>
          <a:lstStyle>
            <a:lvl1pPr>
              <a:defRPr/>
            </a:lvl1pPr>
          </a:lstStyle>
          <a:p>
            <a:endParaRPr lang="en-US"/>
          </a:p>
        </p:txBody>
      </p:sp>
      <p:sp>
        <p:nvSpPr>
          <p:cNvPr id="8198" name="Rectangle 6"/>
          <p:cNvSpPr>
            <a:spLocks noGrp="1" noChangeArrowheads="1"/>
          </p:cNvSpPr>
          <p:nvPr>
            <p:ph type="sldNum" sz="quarter" idx="4"/>
          </p:nvPr>
        </p:nvSpPr>
        <p:spPr>
          <a:xfrm>
            <a:off x="6553200" y="6477000"/>
            <a:ext cx="2133600" cy="244475"/>
          </a:xfrm>
        </p:spPr>
        <p:txBody>
          <a:bodyPr/>
          <a:lstStyle>
            <a:lvl1pPr>
              <a:defRPr/>
            </a:lvl1pPr>
          </a:lstStyle>
          <a:p>
            <a:fld id="{FEE07A9C-F959-49A1-9CEC-E88EB0C0554D}" type="slidenum">
              <a:rPr lang="en-US"/>
              <a:pPr/>
              <a:t>‹#›</a:t>
            </a:fld>
            <a:endParaRPr lang="en-US"/>
          </a:p>
        </p:txBody>
      </p:sp>
      <p:sp>
        <p:nvSpPr>
          <p:cNvPr id="8203" name="Text Box 11"/>
          <p:cNvSpPr txBox="1">
            <a:spLocks noChangeArrowheads="1"/>
          </p:cNvSpPr>
          <p:nvPr/>
        </p:nvSpPr>
        <p:spPr bwMode="gray">
          <a:xfrm>
            <a:off x="7772400" y="6186488"/>
            <a:ext cx="1035050" cy="366712"/>
          </a:xfrm>
          <a:prstGeom prst="rect">
            <a:avLst/>
          </a:prstGeom>
          <a:noFill/>
          <a:ln w="9525">
            <a:noFill/>
            <a:miter lim="800000"/>
            <a:headEnd/>
            <a:tailEnd/>
          </a:ln>
          <a:effectLst/>
        </p:spPr>
        <p:txBody>
          <a:bodyPr wrap="none">
            <a:spAutoFit/>
          </a:bodyPr>
          <a:lstStyle/>
          <a:p>
            <a:r>
              <a:rPr lang="en-US"/>
              <a:t>L/O/G/O</a:t>
            </a:r>
          </a:p>
        </p:txBody>
      </p:sp>
      <p:sp>
        <p:nvSpPr>
          <p:cNvPr id="8205" name="Line 13"/>
          <p:cNvSpPr>
            <a:spLocks noChangeShapeType="1"/>
          </p:cNvSpPr>
          <p:nvPr/>
        </p:nvSpPr>
        <p:spPr bwMode="gray">
          <a:xfrm>
            <a:off x="3657600" y="5257800"/>
            <a:ext cx="5029200" cy="0"/>
          </a:xfrm>
          <a:prstGeom prst="line">
            <a:avLst/>
          </a:prstGeom>
          <a:noFill/>
          <a:ln w="9525">
            <a:solidFill>
              <a:schemeClr val="bg1"/>
            </a:solidFill>
            <a:round/>
            <a:headEnd/>
            <a:tailEnd/>
          </a:ln>
          <a:effectLst/>
        </p:spPr>
        <p:txBody>
          <a:bodyPr/>
          <a:lstStyle/>
          <a:p>
            <a:endParaRPr lang="ru-RU"/>
          </a:p>
        </p:txBody>
      </p:sp>
      <p:sp>
        <p:nvSpPr>
          <p:cNvPr id="8206" name="Line 14"/>
          <p:cNvSpPr>
            <a:spLocks noChangeShapeType="1"/>
          </p:cNvSpPr>
          <p:nvPr/>
        </p:nvSpPr>
        <p:spPr bwMode="gray">
          <a:xfrm>
            <a:off x="3657600" y="5486400"/>
            <a:ext cx="5029200" cy="0"/>
          </a:xfrm>
          <a:prstGeom prst="line">
            <a:avLst/>
          </a:prstGeom>
          <a:noFill/>
          <a:ln w="9525">
            <a:solidFill>
              <a:schemeClr val="bg1"/>
            </a:solidFill>
            <a:round/>
            <a:headEnd/>
            <a:tailEnd/>
          </a:ln>
          <a:effectLst/>
        </p:spPr>
        <p:txBody>
          <a:bodyPr/>
          <a:lstStyle/>
          <a:p>
            <a:endParaRPr lang="ru-RU"/>
          </a:p>
        </p:txBody>
      </p:sp>
      <p:sp>
        <p:nvSpPr>
          <p:cNvPr id="8207" name="Line 15"/>
          <p:cNvSpPr>
            <a:spLocks noChangeShapeType="1"/>
          </p:cNvSpPr>
          <p:nvPr/>
        </p:nvSpPr>
        <p:spPr bwMode="gray">
          <a:xfrm>
            <a:off x="3657600" y="5715000"/>
            <a:ext cx="5029200" cy="0"/>
          </a:xfrm>
          <a:prstGeom prst="line">
            <a:avLst/>
          </a:prstGeom>
          <a:noFill/>
          <a:ln w="9525">
            <a:solidFill>
              <a:schemeClr val="bg1"/>
            </a:solidFill>
            <a:round/>
            <a:headEnd/>
            <a:tailEnd/>
          </a:ln>
          <a:effectLst/>
        </p:spPr>
        <p:txBody>
          <a:bodyPr/>
          <a:lstStyle/>
          <a:p>
            <a:endParaRPr lang="ru-RU"/>
          </a:p>
        </p:txBody>
      </p:sp>
      <p:sp>
        <p:nvSpPr>
          <p:cNvPr id="8208" name="Line 16"/>
          <p:cNvSpPr>
            <a:spLocks noChangeShapeType="1"/>
          </p:cNvSpPr>
          <p:nvPr/>
        </p:nvSpPr>
        <p:spPr bwMode="gray">
          <a:xfrm>
            <a:off x="3657600" y="5943600"/>
            <a:ext cx="5029200" cy="0"/>
          </a:xfrm>
          <a:prstGeom prst="line">
            <a:avLst/>
          </a:prstGeom>
          <a:noFill/>
          <a:ln w="9525">
            <a:solidFill>
              <a:schemeClr val="bg1"/>
            </a:solidFill>
            <a:round/>
            <a:headEnd/>
            <a:tailEnd/>
          </a:ln>
          <a:effectLst/>
        </p:spPr>
        <p:txBody>
          <a:bodyPr/>
          <a:lstStyle/>
          <a:p>
            <a:endParaRPr lang="ru-RU"/>
          </a:p>
        </p:txBody>
      </p:sp>
      <p:sp>
        <p:nvSpPr>
          <p:cNvPr id="8209" name="Line 17"/>
          <p:cNvSpPr>
            <a:spLocks noChangeShapeType="1"/>
          </p:cNvSpPr>
          <p:nvPr/>
        </p:nvSpPr>
        <p:spPr bwMode="gray">
          <a:xfrm>
            <a:off x="3657600" y="6172200"/>
            <a:ext cx="5029200" cy="0"/>
          </a:xfrm>
          <a:prstGeom prst="line">
            <a:avLst/>
          </a:prstGeom>
          <a:noFill/>
          <a:ln w="9525">
            <a:solidFill>
              <a:schemeClr val="bg1"/>
            </a:solidFill>
            <a:round/>
            <a:headEnd/>
            <a:tailEnd/>
          </a:ln>
          <a:effectLst/>
        </p:spPr>
        <p:txBody>
          <a:bodyPr/>
          <a:lstStyle/>
          <a:p>
            <a:endParaRPr lang="ru-RU"/>
          </a:p>
        </p:txBody>
      </p:sp>
      <p:pic>
        <p:nvPicPr>
          <p:cNvPr id="8221" name="Picture 29" descr="03"/>
          <p:cNvPicPr>
            <a:picLocks noChangeAspect="1" noChangeArrowheads="1"/>
          </p:cNvPicPr>
          <p:nvPr/>
        </p:nvPicPr>
        <p:blipFill>
          <a:blip r:embed="rId5"/>
          <a:srcRect/>
          <a:stretch>
            <a:fillRect/>
          </a:stretch>
        </p:blipFill>
        <p:spPr bwMode="gray">
          <a:xfrm>
            <a:off x="1444625" y="0"/>
            <a:ext cx="384175" cy="614363"/>
          </a:xfrm>
          <a:prstGeom prst="rect">
            <a:avLst/>
          </a:prstGeom>
          <a:noFill/>
        </p:spPr>
      </p:pic>
      <p:pic>
        <p:nvPicPr>
          <p:cNvPr id="8222" name="Picture 30" descr="04"/>
          <p:cNvPicPr>
            <a:picLocks noChangeAspect="1" noChangeArrowheads="1"/>
          </p:cNvPicPr>
          <p:nvPr/>
        </p:nvPicPr>
        <p:blipFill>
          <a:blip r:embed="rId6"/>
          <a:srcRect/>
          <a:stretch>
            <a:fillRect/>
          </a:stretch>
        </p:blipFill>
        <p:spPr bwMode="gray">
          <a:xfrm>
            <a:off x="1676400" y="1193800"/>
            <a:ext cx="396875" cy="635000"/>
          </a:xfrm>
          <a:prstGeom prst="rect">
            <a:avLst/>
          </a:prstGeom>
          <a:noFill/>
        </p:spPr>
      </p:pic>
      <p:pic>
        <p:nvPicPr>
          <p:cNvPr id="8226" name="Picture 34" descr="06"/>
          <p:cNvPicPr>
            <a:picLocks noChangeAspect="1" noChangeArrowheads="1"/>
          </p:cNvPicPr>
          <p:nvPr/>
        </p:nvPicPr>
        <p:blipFill>
          <a:blip r:embed="rId7"/>
          <a:srcRect/>
          <a:stretch>
            <a:fillRect/>
          </a:stretch>
        </p:blipFill>
        <p:spPr bwMode="gray">
          <a:xfrm>
            <a:off x="3657600" y="4884738"/>
            <a:ext cx="2971800" cy="2049462"/>
          </a:xfrm>
          <a:prstGeom prst="rect">
            <a:avLst/>
          </a:prstGeom>
          <a:noFill/>
        </p:spPr>
      </p:pic>
    </p:spTree>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FB8440B6-9AF4-4F16-843D-98856D055913}" type="slidenum">
              <a:rPr lang="en-US"/>
              <a:pPr/>
              <a:t>‹#›</a:t>
            </a:fld>
            <a:endParaRPr lang="en-US"/>
          </a:p>
        </p:txBody>
      </p:sp>
    </p:spTree>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76200"/>
            <a:ext cx="2057400" cy="60499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76200"/>
            <a:ext cx="6019800" cy="60499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5F0653F9-2478-4A7F-8C99-84201184BCEB}" type="slidenum">
              <a:rPr lang="en-US"/>
              <a:pPr/>
              <a:t>‹#›</a:t>
            </a:fld>
            <a:endParaRPr lang="en-US"/>
          </a:p>
        </p:txBody>
      </p:sp>
    </p:spTree>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185C1267-63ED-4F58-A2F9-2988CD4EA6AB}" type="slidenum">
              <a:rPr lang="en-US"/>
              <a:pPr/>
              <a:t>‹#›</a:t>
            </a:fld>
            <a:endParaRPr lang="en-US"/>
          </a:p>
        </p:txBody>
      </p:sp>
    </p:spTree>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C539B456-F7F3-4334-8A59-6B0340E638B3}" type="slidenum">
              <a:rPr lang="en-US"/>
              <a:pPr/>
              <a:t>‹#›</a:t>
            </a:fld>
            <a:endParaRPr lang="en-US"/>
          </a:p>
        </p:txBody>
      </p:sp>
    </p:spTree>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lvl1pPr>
              <a:defRPr/>
            </a:lvl1pPr>
          </a:lstStyle>
          <a:p>
            <a:endParaRPr lang="en-US"/>
          </a:p>
        </p:txBody>
      </p:sp>
      <p:sp>
        <p:nvSpPr>
          <p:cNvPr id="6" name="Нижний колонтитул 5"/>
          <p:cNvSpPr>
            <a:spLocks noGrp="1"/>
          </p:cNvSpPr>
          <p:nvPr>
            <p:ph type="ftr" sz="quarter" idx="11"/>
          </p:nvPr>
        </p:nvSpPr>
        <p:spPr/>
        <p:txBody>
          <a:bodyPr/>
          <a:lstStyle>
            <a:lvl1pPr>
              <a:defRPr/>
            </a:lvl1pPr>
          </a:lstStyle>
          <a:p>
            <a:endParaRPr lang="en-US"/>
          </a:p>
        </p:txBody>
      </p:sp>
      <p:sp>
        <p:nvSpPr>
          <p:cNvPr id="7" name="Номер слайда 6"/>
          <p:cNvSpPr>
            <a:spLocks noGrp="1"/>
          </p:cNvSpPr>
          <p:nvPr>
            <p:ph type="sldNum" sz="quarter" idx="12"/>
          </p:nvPr>
        </p:nvSpPr>
        <p:spPr/>
        <p:txBody>
          <a:bodyPr/>
          <a:lstStyle>
            <a:lvl1pPr>
              <a:defRPr/>
            </a:lvl1pPr>
          </a:lstStyle>
          <a:p>
            <a:fld id="{717DE401-E9FA-4BF9-86BF-4BF33B30D8E6}" type="slidenum">
              <a:rPr lang="en-US"/>
              <a:pPr/>
              <a:t>‹#›</a:t>
            </a:fld>
            <a:endParaRPr lang="en-US"/>
          </a:p>
        </p:txBody>
      </p:sp>
    </p:spTree>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lvl1pPr>
              <a:defRPr/>
            </a:lvl1pPr>
          </a:lstStyle>
          <a:p>
            <a:endParaRPr lang="en-US"/>
          </a:p>
        </p:txBody>
      </p:sp>
      <p:sp>
        <p:nvSpPr>
          <p:cNvPr id="8" name="Нижний колонтитул 7"/>
          <p:cNvSpPr>
            <a:spLocks noGrp="1"/>
          </p:cNvSpPr>
          <p:nvPr>
            <p:ph type="ftr" sz="quarter" idx="11"/>
          </p:nvPr>
        </p:nvSpPr>
        <p:spPr/>
        <p:txBody>
          <a:bodyPr/>
          <a:lstStyle>
            <a:lvl1pPr>
              <a:defRPr/>
            </a:lvl1pPr>
          </a:lstStyle>
          <a:p>
            <a:endParaRPr lang="en-US"/>
          </a:p>
        </p:txBody>
      </p:sp>
      <p:sp>
        <p:nvSpPr>
          <p:cNvPr id="9" name="Номер слайда 8"/>
          <p:cNvSpPr>
            <a:spLocks noGrp="1"/>
          </p:cNvSpPr>
          <p:nvPr>
            <p:ph type="sldNum" sz="quarter" idx="12"/>
          </p:nvPr>
        </p:nvSpPr>
        <p:spPr/>
        <p:txBody>
          <a:bodyPr/>
          <a:lstStyle>
            <a:lvl1pPr>
              <a:defRPr/>
            </a:lvl1pPr>
          </a:lstStyle>
          <a:p>
            <a:fld id="{17ECD035-10B8-4B49-82A2-D4816826E2F7}" type="slidenum">
              <a:rPr lang="en-US"/>
              <a:pPr/>
              <a:t>‹#›</a:t>
            </a:fld>
            <a:endParaRPr lang="en-US"/>
          </a:p>
        </p:txBody>
      </p:sp>
    </p:spTree>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lvl1pPr>
              <a:defRPr/>
            </a:lvl1pPr>
          </a:lstStyle>
          <a:p>
            <a:endParaRPr lang="en-US"/>
          </a:p>
        </p:txBody>
      </p:sp>
      <p:sp>
        <p:nvSpPr>
          <p:cNvPr id="4" name="Нижний колонтитул 3"/>
          <p:cNvSpPr>
            <a:spLocks noGrp="1"/>
          </p:cNvSpPr>
          <p:nvPr>
            <p:ph type="ftr" sz="quarter" idx="11"/>
          </p:nvPr>
        </p:nvSpPr>
        <p:spPr/>
        <p:txBody>
          <a:bodyPr/>
          <a:lstStyle>
            <a:lvl1pPr>
              <a:defRPr/>
            </a:lvl1pPr>
          </a:lstStyle>
          <a:p>
            <a:endParaRPr lang="en-US"/>
          </a:p>
        </p:txBody>
      </p:sp>
      <p:sp>
        <p:nvSpPr>
          <p:cNvPr id="5" name="Номер слайда 4"/>
          <p:cNvSpPr>
            <a:spLocks noGrp="1"/>
          </p:cNvSpPr>
          <p:nvPr>
            <p:ph type="sldNum" sz="quarter" idx="12"/>
          </p:nvPr>
        </p:nvSpPr>
        <p:spPr/>
        <p:txBody>
          <a:bodyPr/>
          <a:lstStyle>
            <a:lvl1pPr>
              <a:defRPr/>
            </a:lvl1pPr>
          </a:lstStyle>
          <a:p>
            <a:fld id="{00D5D266-7730-417F-ACA7-3E9162F31DF9}" type="slidenum">
              <a:rPr lang="en-US"/>
              <a:pPr/>
              <a:t>‹#›</a:t>
            </a:fld>
            <a:endParaRPr lang="en-US"/>
          </a:p>
        </p:txBody>
      </p:sp>
    </p:spTree>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en-US"/>
          </a:p>
        </p:txBody>
      </p:sp>
      <p:sp>
        <p:nvSpPr>
          <p:cNvPr id="3" name="Нижний колонтитул 2"/>
          <p:cNvSpPr>
            <a:spLocks noGrp="1"/>
          </p:cNvSpPr>
          <p:nvPr>
            <p:ph type="ftr" sz="quarter" idx="11"/>
          </p:nvPr>
        </p:nvSpPr>
        <p:spPr/>
        <p:txBody>
          <a:bodyPr/>
          <a:lstStyle>
            <a:lvl1pPr>
              <a:defRPr/>
            </a:lvl1pPr>
          </a:lstStyle>
          <a:p>
            <a:endParaRPr lang="en-US"/>
          </a:p>
        </p:txBody>
      </p:sp>
      <p:sp>
        <p:nvSpPr>
          <p:cNvPr id="4" name="Номер слайда 3"/>
          <p:cNvSpPr>
            <a:spLocks noGrp="1"/>
          </p:cNvSpPr>
          <p:nvPr>
            <p:ph type="sldNum" sz="quarter" idx="12"/>
          </p:nvPr>
        </p:nvSpPr>
        <p:spPr/>
        <p:txBody>
          <a:bodyPr/>
          <a:lstStyle>
            <a:lvl1pPr>
              <a:defRPr/>
            </a:lvl1pPr>
          </a:lstStyle>
          <a:p>
            <a:fld id="{7221804B-5289-4B5B-BDDD-6B7B7F42B52B}" type="slidenum">
              <a:rPr lang="en-US"/>
              <a:pPr/>
              <a:t>‹#›</a:t>
            </a:fld>
            <a:endParaRPr lang="en-US"/>
          </a:p>
        </p:txBody>
      </p:sp>
    </p:spTree>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endParaRPr lang="en-US"/>
          </a:p>
        </p:txBody>
      </p:sp>
      <p:sp>
        <p:nvSpPr>
          <p:cNvPr id="6" name="Нижний колонтитул 5"/>
          <p:cNvSpPr>
            <a:spLocks noGrp="1"/>
          </p:cNvSpPr>
          <p:nvPr>
            <p:ph type="ftr" sz="quarter" idx="11"/>
          </p:nvPr>
        </p:nvSpPr>
        <p:spPr/>
        <p:txBody>
          <a:bodyPr/>
          <a:lstStyle>
            <a:lvl1pPr>
              <a:defRPr/>
            </a:lvl1pPr>
          </a:lstStyle>
          <a:p>
            <a:endParaRPr lang="en-US"/>
          </a:p>
        </p:txBody>
      </p:sp>
      <p:sp>
        <p:nvSpPr>
          <p:cNvPr id="7" name="Номер слайда 6"/>
          <p:cNvSpPr>
            <a:spLocks noGrp="1"/>
          </p:cNvSpPr>
          <p:nvPr>
            <p:ph type="sldNum" sz="quarter" idx="12"/>
          </p:nvPr>
        </p:nvSpPr>
        <p:spPr/>
        <p:txBody>
          <a:bodyPr/>
          <a:lstStyle>
            <a:lvl1pPr>
              <a:defRPr/>
            </a:lvl1pPr>
          </a:lstStyle>
          <a:p>
            <a:fld id="{8C43615F-1E51-433E-AB73-35F3B8EAD78D}" type="slidenum">
              <a:rPr lang="en-US"/>
              <a:pPr/>
              <a:t>‹#›</a:t>
            </a:fld>
            <a:endParaRPr lang="en-US"/>
          </a:p>
        </p:txBody>
      </p:sp>
    </p:spTree>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endParaRPr lang="en-US"/>
          </a:p>
        </p:txBody>
      </p:sp>
      <p:sp>
        <p:nvSpPr>
          <p:cNvPr id="6" name="Нижний колонтитул 5"/>
          <p:cNvSpPr>
            <a:spLocks noGrp="1"/>
          </p:cNvSpPr>
          <p:nvPr>
            <p:ph type="ftr" sz="quarter" idx="11"/>
          </p:nvPr>
        </p:nvSpPr>
        <p:spPr/>
        <p:txBody>
          <a:bodyPr/>
          <a:lstStyle>
            <a:lvl1pPr>
              <a:defRPr/>
            </a:lvl1pPr>
          </a:lstStyle>
          <a:p>
            <a:endParaRPr lang="en-US"/>
          </a:p>
        </p:txBody>
      </p:sp>
      <p:sp>
        <p:nvSpPr>
          <p:cNvPr id="7" name="Номер слайда 6"/>
          <p:cNvSpPr>
            <a:spLocks noGrp="1"/>
          </p:cNvSpPr>
          <p:nvPr>
            <p:ph type="sldNum" sz="quarter" idx="12"/>
          </p:nvPr>
        </p:nvSpPr>
        <p:spPr/>
        <p:txBody>
          <a:bodyPr/>
          <a:lstStyle>
            <a:lvl1pPr>
              <a:defRPr/>
            </a:lvl1pPr>
          </a:lstStyle>
          <a:p>
            <a:fld id="{D7AEDF44-E41E-42EB-8DC3-1307E90EB15A}" type="slidenum">
              <a:rPr lang="en-US"/>
              <a:pPr/>
              <a:t>‹#›</a:t>
            </a:fld>
            <a:endParaRPr lang="en-US"/>
          </a:p>
        </p:txBody>
      </p:sp>
    </p:spTree>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18"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52" name="Picture 28" descr="01"/>
          <p:cNvPicPr>
            <a:picLocks noChangeAspect="1" noChangeArrowheads="1"/>
          </p:cNvPicPr>
          <p:nvPr/>
        </p:nvPicPr>
        <p:blipFill>
          <a:blip r:embed="rId13"/>
          <a:srcRect l="8531" b="6250"/>
          <a:stretch>
            <a:fillRect/>
          </a:stretch>
        </p:blipFill>
        <p:spPr bwMode="gray">
          <a:xfrm>
            <a:off x="0" y="0"/>
            <a:ext cx="1600200" cy="6858000"/>
          </a:xfrm>
          <a:prstGeom prst="rect">
            <a:avLst/>
          </a:prstGeom>
          <a:noFill/>
        </p:spPr>
      </p:pic>
      <p:sp>
        <p:nvSpPr>
          <p:cNvPr id="1053" name="Freeform 29"/>
          <p:cNvSpPr>
            <a:spLocks/>
          </p:cNvSpPr>
          <p:nvPr/>
        </p:nvSpPr>
        <p:spPr bwMode="ltGray">
          <a:xfrm>
            <a:off x="228600" y="0"/>
            <a:ext cx="8915400" cy="6883400"/>
          </a:xfrm>
          <a:custGeom>
            <a:avLst/>
            <a:gdLst/>
            <a:ahLst/>
            <a:cxnLst>
              <a:cxn ang="0">
                <a:pos x="312" y="4336"/>
              </a:cxn>
              <a:cxn ang="0">
                <a:pos x="0" y="0"/>
              </a:cxn>
              <a:cxn ang="0">
                <a:pos x="5480" y="0"/>
              </a:cxn>
              <a:cxn ang="0">
                <a:pos x="5480" y="4320"/>
              </a:cxn>
              <a:cxn ang="0">
                <a:pos x="312" y="4336"/>
              </a:cxn>
            </a:cxnLst>
            <a:rect l="0" t="0" r="r" b="b"/>
            <a:pathLst>
              <a:path w="5480" h="4336">
                <a:moveTo>
                  <a:pt x="312" y="4336"/>
                </a:moveTo>
                <a:lnTo>
                  <a:pt x="0" y="0"/>
                </a:lnTo>
                <a:lnTo>
                  <a:pt x="5480" y="0"/>
                </a:lnTo>
                <a:lnTo>
                  <a:pt x="5480" y="4320"/>
                </a:lnTo>
                <a:lnTo>
                  <a:pt x="312" y="4336"/>
                </a:lnTo>
                <a:close/>
              </a:path>
            </a:pathLst>
          </a:custGeom>
          <a:gradFill rotWithShape="1">
            <a:gsLst>
              <a:gs pos="0">
                <a:schemeClr val="folHlink">
                  <a:gamma/>
                  <a:tint val="33725"/>
                  <a:invGamma/>
                </a:schemeClr>
              </a:gs>
              <a:gs pos="100000">
                <a:schemeClr val="folHlink"/>
              </a:gs>
            </a:gsLst>
            <a:lin ang="0" scaled="1"/>
          </a:gradFill>
          <a:ln w="9525">
            <a:noFill/>
            <a:round/>
            <a:headEnd/>
            <a:tailEnd/>
          </a:ln>
          <a:effectLst/>
        </p:spPr>
        <p:txBody>
          <a:bodyPr/>
          <a:lstStyle/>
          <a:p>
            <a:endParaRPr lang="ru-RU"/>
          </a:p>
        </p:txBody>
      </p:sp>
      <p:sp>
        <p:nvSpPr>
          <p:cNvPr id="1026" name="Rectangle 2"/>
          <p:cNvSpPr>
            <a:spLocks noGrp="1" noChangeArrowheads="1"/>
          </p:cNvSpPr>
          <p:nvPr>
            <p:ph type="title"/>
          </p:nvPr>
        </p:nvSpPr>
        <p:spPr bwMode="gray">
          <a:xfrm>
            <a:off x="914400" y="76200"/>
            <a:ext cx="6934200" cy="914400"/>
          </a:xfrm>
          <a:prstGeom prst="rect">
            <a:avLst/>
          </a:prstGeom>
          <a:noFill/>
          <a:ln w="9525">
            <a:noFill/>
            <a:miter lim="800000"/>
            <a:headEnd/>
            <a:tailEnd/>
          </a:ln>
          <a:effectLst>
            <a:outerShdw dist="17961" dir="2700000" algn="ctr" rotWithShape="0">
              <a:schemeClr val="bg2"/>
            </a:outerShdw>
          </a:effectLst>
        </p:spPr>
        <p:txBody>
          <a:bodyPr vert="horz" wrap="square" lIns="91440" tIns="45720" rIns="91440" bIns="45720" numCol="1" anchor="ctr" anchorCtr="0" compatLnSpc="1">
            <a:prstTxWarp prst="textNoShape">
              <a:avLst/>
            </a:prstTxWarp>
          </a:bodyPr>
          <a:lstStyle/>
          <a:p>
            <a:pPr lvl="0"/>
            <a:r>
              <a:rPr lang="ru-RU"/>
              <a:t>Образец заголовка</a:t>
            </a:r>
            <a:endParaRPr lang="en-US"/>
          </a:p>
        </p:txBody>
      </p:sp>
      <p:sp>
        <p:nvSpPr>
          <p:cNvPr id="1027" name="Rectangle 3"/>
          <p:cNvSpPr>
            <a:spLocks noGrp="1" noChangeArrowheads="1"/>
          </p:cNvSpPr>
          <p:nvPr>
            <p:ph type="body" idx="1"/>
          </p:nvPr>
        </p:nvSpPr>
        <p:spPr bwMode="gray">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028" name="Rectangle 4"/>
          <p:cNvSpPr>
            <a:spLocks noGrp="1" noChangeArrowheads="1"/>
          </p:cNvSpPr>
          <p:nvPr>
            <p:ph type="dt" sz="half" idx="2"/>
          </p:nvPr>
        </p:nvSpPr>
        <p:spPr bwMode="gray">
          <a:xfrm>
            <a:off x="2819400" y="6477000"/>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gray">
          <a:xfrm>
            <a:off x="5029200" y="6477000"/>
            <a:ext cx="19812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gray">
          <a:xfrm>
            <a:off x="152400" y="6477000"/>
            <a:ext cx="3810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920BFD5-5F3B-4E31-8211-FFA6AF7D4FD7}" type="slidenum">
              <a:rPr lang="en-US"/>
              <a:pPr/>
              <a:t>‹#›</a:t>
            </a:fld>
            <a:endParaRPr lang="en-US"/>
          </a:p>
        </p:txBody>
      </p:sp>
      <p:pic>
        <p:nvPicPr>
          <p:cNvPr id="1044" name="Picture 20" descr="06"/>
          <p:cNvPicPr>
            <a:picLocks noChangeAspect="1" noChangeArrowheads="1"/>
          </p:cNvPicPr>
          <p:nvPr/>
        </p:nvPicPr>
        <p:blipFill>
          <a:blip r:embed="rId14"/>
          <a:srcRect/>
          <a:stretch>
            <a:fillRect/>
          </a:stretch>
        </p:blipFill>
        <p:spPr bwMode="gray">
          <a:xfrm>
            <a:off x="76200" y="5638800"/>
            <a:ext cx="1676400" cy="1155700"/>
          </a:xfrm>
          <a:prstGeom prst="rect">
            <a:avLst/>
          </a:prstGeom>
          <a:noFill/>
        </p:spPr>
      </p:pic>
      <p:sp>
        <p:nvSpPr>
          <p:cNvPr id="1045" name="Text Box 21"/>
          <p:cNvSpPr txBox="1">
            <a:spLocks noChangeArrowheads="1"/>
          </p:cNvSpPr>
          <p:nvPr/>
        </p:nvSpPr>
        <p:spPr bwMode="gray">
          <a:xfrm>
            <a:off x="7050088" y="6465888"/>
            <a:ext cx="2017712" cy="304800"/>
          </a:xfrm>
          <a:prstGeom prst="rect">
            <a:avLst/>
          </a:prstGeom>
          <a:noFill/>
          <a:ln w="9525">
            <a:noFill/>
            <a:miter lim="800000"/>
            <a:headEnd/>
            <a:tailEnd/>
          </a:ln>
          <a:effectLst/>
        </p:spPr>
        <p:txBody>
          <a:bodyPr wrap="none">
            <a:spAutoFit/>
          </a:bodyPr>
          <a:lstStyle/>
          <a:p>
            <a:r>
              <a:rPr lang="en-US" sz="1400"/>
              <a:t>www.themegallery.com</a:t>
            </a:r>
          </a:p>
        </p:txBody>
      </p:sp>
      <p:grpSp>
        <p:nvGrpSpPr>
          <p:cNvPr id="1046" name="Group 22"/>
          <p:cNvGrpSpPr>
            <a:grpSpLocks/>
          </p:cNvGrpSpPr>
          <p:nvPr/>
        </p:nvGrpSpPr>
        <p:grpSpPr bwMode="auto">
          <a:xfrm>
            <a:off x="762000" y="381000"/>
            <a:ext cx="6781800" cy="609600"/>
            <a:chOff x="480" y="240"/>
            <a:chExt cx="3168" cy="576"/>
          </a:xfrm>
        </p:grpSpPr>
        <p:sp>
          <p:nvSpPr>
            <p:cNvPr id="1047" name="Line 23"/>
            <p:cNvSpPr>
              <a:spLocks noChangeShapeType="1"/>
            </p:cNvSpPr>
            <p:nvPr userDrawn="1"/>
          </p:nvSpPr>
          <p:spPr bwMode="gray">
            <a:xfrm>
              <a:off x="480" y="240"/>
              <a:ext cx="3168" cy="0"/>
            </a:xfrm>
            <a:prstGeom prst="line">
              <a:avLst/>
            </a:prstGeom>
            <a:noFill/>
            <a:ln w="9525">
              <a:solidFill>
                <a:schemeClr val="bg1">
                  <a:alpha val="50000"/>
                </a:schemeClr>
              </a:solidFill>
              <a:round/>
              <a:headEnd/>
              <a:tailEnd/>
            </a:ln>
            <a:effectLst/>
          </p:spPr>
          <p:txBody>
            <a:bodyPr/>
            <a:lstStyle/>
            <a:p>
              <a:endParaRPr lang="ru-RU"/>
            </a:p>
          </p:txBody>
        </p:sp>
        <p:sp>
          <p:nvSpPr>
            <p:cNvPr id="1048" name="Line 24"/>
            <p:cNvSpPr>
              <a:spLocks noChangeShapeType="1"/>
            </p:cNvSpPr>
            <p:nvPr userDrawn="1"/>
          </p:nvSpPr>
          <p:spPr bwMode="gray">
            <a:xfrm>
              <a:off x="480" y="384"/>
              <a:ext cx="3168" cy="0"/>
            </a:xfrm>
            <a:prstGeom prst="line">
              <a:avLst/>
            </a:prstGeom>
            <a:noFill/>
            <a:ln w="9525">
              <a:solidFill>
                <a:schemeClr val="bg1">
                  <a:alpha val="50000"/>
                </a:schemeClr>
              </a:solidFill>
              <a:round/>
              <a:headEnd/>
              <a:tailEnd/>
            </a:ln>
            <a:effectLst/>
          </p:spPr>
          <p:txBody>
            <a:bodyPr/>
            <a:lstStyle/>
            <a:p>
              <a:endParaRPr lang="ru-RU"/>
            </a:p>
          </p:txBody>
        </p:sp>
        <p:sp>
          <p:nvSpPr>
            <p:cNvPr id="1049" name="Line 25"/>
            <p:cNvSpPr>
              <a:spLocks noChangeShapeType="1"/>
            </p:cNvSpPr>
            <p:nvPr userDrawn="1"/>
          </p:nvSpPr>
          <p:spPr bwMode="gray">
            <a:xfrm>
              <a:off x="480" y="528"/>
              <a:ext cx="3168" cy="0"/>
            </a:xfrm>
            <a:prstGeom prst="line">
              <a:avLst/>
            </a:prstGeom>
            <a:noFill/>
            <a:ln w="9525">
              <a:solidFill>
                <a:schemeClr val="bg1">
                  <a:alpha val="50000"/>
                </a:schemeClr>
              </a:solidFill>
              <a:round/>
              <a:headEnd/>
              <a:tailEnd/>
            </a:ln>
            <a:effectLst/>
          </p:spPr>
          <p:txBody>
            <a:bodyPr/>
            <a:lstStyle/>
            <a:p>
              <a:endParaRPr lang="ru-RU"/>
            </a:p>
          </p:txBody>
        </p:sp>
        <p:sp>
          <p:nvSpPr>
            <p:cNvPr id="1050" name="Line 26"/>
            <p:cNvSpPr>
              <a:spLocks noChangeShapeType="1"/>
            </p:cNvSpPr>
            <p:nvPr userDrawn="1"/>
          </p:nvSpPr>
          <p:spPr bwMode="gray">
            <a:xfrm>
              <a:off x="480" y="672"/>
              <a:ext cx="3168" cy="0"/>
            </a:xfrm>
            <a:prstGeom prst="line">
              <a:avLst/>
            </a:prstGeom>
            <a:noFill/>
            <a:ln w="9525">
              <a:solidFill>
                <a:schemeClr val="bg1">
                  <a:alpha val="50000"/>
                </a:schemeClr>
              </a:solidFill>
              <a:round/>
              <a:headEnd/>
              <a:tailEnd/>
            </a:ln>
            <a:effectLst/>
          </p:spPr>
          <p:txBody>
            <a:bodyPr/>
            <a:lstStyle/>
            <a:p>
              <a:endParaRPr lang="ru-RU"/>
            </a:p>
          </p:txBody>
        </p:sp>
        <p:sp>
          <p:nvSpPr>
            <p:cNvPr id="1051" name="Line 27"/>
            <p:cNvSpPr>
              <a:spLocks noChangeShapeType="1"/>
            </p:cNvSpPr>
            <p:nvPr userDrawn="1"/>
          </p:nvSpPr>
          <p:spPr bwMode="gray">
            <a:xfrm>
              <a:off x="480" y="816"/>
              <a:ext cx="3168" cy="0"/>
            </a:xfrm>
            <a:prstGeom prst="line">
              <a:avLst/>
            </a:prstGeom>
            <a:noFill/>
            <a:ln w="9525">
              <a:solidFill>
                <a:schemeClr val="bg1">
                  <a:alpha val="50000"/>
                </a:schemeClr>
              </a:solidFill>
              <a:round/>
              <a:headEnd/>
              <a:tailEnd/>
            </a:ln>
            <a:effectLst/>
          </p:spPr>
          <p:txBody>
            <a:bodyPr/>
            <a:lstStyle/>
            <a:p>
              <a:endParaRPr lang="ru-RU"/>
            </a:p>
          </p:txBody>
        </p:sp>
      </p:grpSp>
      <p:sp>
        <p:nvSpPr>
          <p:cNvPr id="1040" name="Rectangle 16" descr="04"/>
          <p:cNvSpPr>
            <a:spLocks noChangeArrowheads="1"/>
          </p:cNvSpPr>
          <p:nvPr/>
        </p:nvSpPr>
        <p:spPr bwMode="gray">
          <a:xfrm rot="1760290">
            <a:off x="8013700" y="263525"/>
            <a:ext cx="901700" cy="901700"/>
          </a:xfrm>
          <a:prstGeom prst="rect">
            <a:avLst/>
          </a:prstGeom>
          <a:blipFill dpi="0" rotWithShape="1">
            <a:blip r:embed="rId15" cstate="print"/>
            <a:srcRect/>
            <a:stretch>
              <a:fillRect/>
            </a:stretch>
          </a:blipFill>
          <a:ln w="38100">
            <a:solidFill>
              <a:schemeClr val="bg2"/>
            </a:solidFill>
            <a:miter lim="800000"/>
            <a:headEnd/>
            <a:tailEnd/>
          </a:ln>
          <a:effectLst/>
        </p:spPr>
        <p:txBody>
          <a:bodyPr wrap="none" anchor="ctr"/>
          <a:lstStyle/>
          <a:p>
            <a:endParaRPr lang="ru-RU"/>
          </a:p>
        </p:txBody>
      </p:sp>
      <p:sp>
        <p:nvSpPr>
          <p:cNvPr id="1041" name="Rectangle 17" descr="03"/>
          <p:cNvSpPr>
            <a:spLocks noChangeArrowheads="1"/>
          </p:cNvSpPr>
          <p:nvPr/>
        </p:nvSpPr>
        <p:spPr bwMode="gray">
          <a:xfrm rot="682726">
            <a:off x="7283450" y="211138"/>
            <a:ext cx="1022350" cy="1022350"/>
          </a:xfrm>
          <a:prstGeom prst="rect">
            <a:avLst/>
          </a:prstGeom>
          <a:blipFill dpi="0" rotWithShape="1">
            <a:blip r:embed="rId16" cstate="print"/>
            <a:srcRect/>
            <a:stretch>
              <a:fillRect/>
            </a:stretch>
          </a:blipFill>
          <a:ln w="57150">
            <a:solidFill>
              <a:schemeClr val="bg2"/>
            </a:solidFill>
            <a:miter lim="800000"/>
            <a:headEnd/>
            <a:tailEnd/>
          </a:ln>
          <a:effectLst/>
        </p:spPr>
        <p:txBody>
          <a:bodyPr wrap="none" anchor="ctr"/>
          <a:lstStyle/>
          <a:p>
            <a:endParaRPr lang="ru-RU"/>
          </a:p>
        </p:txBody>
      </p:sp>
      <p:pic>
        <p:nvPicPr>
          <p:cNvPr id="1043" name="Picture 19" descr="04"/>
          <p:cNvPicPr>
            <a:picLocks noChangeAspect="1" noChangeArrowheads="1"/>
          </p:cNvPicPr>
          <p:nvPr/>
        </p:nvPicPr>
        <p:blipFill>
          <a:blip r:embed="rId17" cstate="print"/>
          <a:srcRect/>
          <a:stretch>
            <a:fillRect/>
          </a:stretch>
        </p:blipFill>
        <p:spPr bwMode="gray">
          <a:xfrm>
            <a:off x="7747000" y="0"/>
            <a:ext cx="190500" cy="304800"/>
          </a:xfrm>
          <a:prstGeom prst="rect">
            <a:avLst/>
          </a:prstGeom>
          <a:noFill/>
        </p:spPr>
      </p:pic>
      <p:pic>
        <p:nvPicPr>
          <p:cNvPr id="1042" name="Picture 18" descr="03"/>
          <p:cNvPicPr>
            <a:picLocks noChangeAspect="1" noChangeArrowheads="1"/>
          </p:cNvPicPr>
          <p:nvPr/>
        </p:nvPicPr>
        <p:blipFill>
          <a:blip r:embed="rId18" cstate="print"/>
          <a:srcRect/>
          <a:stretch>
            <a:fillRect/>
          </a:stretch>
        </p:blipFill>
        <p:spPr bwMode="gray">
          <a:xfrm>
            <a:off x="8674100" y="193675"/>
            <a:ext cx="165100" cy="263525"/>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p:transition>
  <p:txStyles>
    <p:titleStyle>
      <a:lvl1pPr algn="l" rtl="0" eaLnBrk="1" fontAlgn="base" hangingPunct="1">
        <a:spcBef>
          <a:spcPct val="0"/>
        </a:spcBef>
        <a:spcAft>
          <a:spcPct val="0"/>
        </a:spcAft>
        <a:defRPr sz="4400" b="1">
          <a:solidFill>
            <a:schemeClr val="tx1"/>
          </a:solidFill>
          <a:latin typeface="+mj-lt"/>
          <a:ea typeface="+mj-ea"/>
          <a:cs typeface="+mj-cs"/>
        </a:defRPr>
      </a:lvl1pPr>
      <a:lvl2pPr algn="l" rtl="0" eaLnBrk="1" fontAlgn="base" hangingPunct="1">
        <a:spcBef>
          <a:spcPct val="0"/>
        </a:spcBef>
        <a:spcAft>
          <a:spcPct val="0"/>
        </a:spcAft>
        <a:defRPr sz="4400" b="1">
          <a:solidFill>
            <a:schemeClr val="tx1"/>
          </a:solidFill>
          <a:latin typeface="Arial" charset="0"/>
          <a:cs typeface="Arial" charset="0"/>
        </a:defRPr>
      </a:lvl2pPr>
      <a:lvl3pPr algn="l" rtl="0" eaLnBrk="1" fontAlgn="base" hangingPunct="1">
        <a:spcBef>
          <a:spcPct val="0"/>
        </a:spcBef>
        <a:spcAft>
          <a:spcPct val="0"/>
        </a:spcAft>
        <a:defRPr sz="4400" b="1">
          <a:solidFill>
            <a:schemeClr val="tx1"/>
          </a:solidFill>
          <a:latin typeface="Arial" charset="0"/>
          <a:cs typeface="Arial" charset="0"/>
        </a:defRPr>
      </a:lvl3pPr>
      <a:lvl4pPr algn="l" rtl="0" eaLnBrk="1" fontAlgn="base" hangingPunct="1">
        <a:spcBef>
          <a:spcPct val="0"/>
        </a:spcBef>
        <a:spcAft>
          <a:spcPct val="0"/>
        </a:spcAft>
        <a:defRPr sz="4400" b="1">
          <a:solidFill>
            <a:schemeClr val="tx1"/>
          </a:solidFill>
          <a:latin typeface="Arial" charset="0"/>
          <a:cs typeface="Arial" charset="0"/>
        </a:defRPr>
      </a:lvl4pPr>
      <a:lvl5pPr algn="l" rtl="0" eaLnBrk="1" fontAlgn="base" hangingPunct="1">
        <a:spcBef>
          <a:spcPct val="0"/>
        </a:spcBef>
        <a:spcAft>
          <a:spcPct val="0"/>
        </a:spcAft>
        <a:defRPr sz="4400" b="1">
          <a:solidFill>
            <a:schemeClr val="tx1"/>
          </a:solidFill>
          <a:latin typeface="Arial" charset="0"/>
          <a:cs typeface="Arial" charset="0"/>
        </a:defRPr>
      </a:lvl5pPr>
      <a:lvl6pPr marL="457200" algn="l" rtl="0" eaLnBrk="1" fontAlgn="base" hangingPunct="1">
        <a:spcBef>
          <a:spcPct val="0"/>
        </a:spcBef>
        <a:spcAft>
          <a:spcPct val="0"/>
        </a:spcAft>
        <a:defRPr sz="4400" b="1">
          <a:solidFill>
            <a:schemeClr val="tx1"/>
          </a:solidFill>
          <a:latin typeface="Arial" charset="0"/>
          <a:cs typeface="Arial" charset="0"/>
        </a:defRPr>
      </a:lvl6pPr>
      <a:lvl7pPr marL="914400" algn="l" rtl="0" eaLnBrk="1" fontAlgn="base" hangingPunct="1">
        <a:spcBef>
          <a:spcPct val="0"/>
        </a:spcBef>
        <a:spcAft>
          <a:spcPct val="0"/>
        </a:spcAft>
        <a:defRPr sz="4400" b="1">
          <a:solidFill>
            <a:schemeClr val="tx1"/>
          </a:solidFill>
          <a:latin typeface="Arial" charset="0"/>
          <a:cs typeface="Arial" charset="0"/>
        </a:defRPr>
      </a:lvl7pPr>
      <a:lvl8pPr marL="1371600" algn="l" rtl="0" eaLnBrk="1" fontAlgn="base" hangingPunct="1">
        <a:spcBef>
          <a:spcPct val="0"/>
        </a:spcBef>
        <a:spcAft>
          <a:spcPct val="0"/>
        </a:spcAft>
        <a:defRPr sz="4400" b="1">
          <a:solidFill>
            <a:schemeClr val="tx1"/>
          </a:solidFill>
          <a:latin typeface="Arial" charset="0"/>
          <a:cs typeface="Arial" charset="0"/>
        </a:defRPr>
      </a:lvl8pPr>
      <a:lvl9pPr marL="1828800" algn="l" rtl="0" eaLnBrk="1" fontAlgn="base" hangingPunct="1">
        <a:spcBef>
          <a:spcPct val="0"/>
        </a:spcBef>
        <a:spcAft>
          <a:spcPct val="0"/>
        </a:spcAft>
        <a:defRPr sz="4400" b="1">
          <a:solidFill>
            <a:schemeClr val="tx1"/>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627784" y="692696"/>
            <a:ext cx="6696744" cy="3071834"/>
          </a:xfrm>
        </p:spPr>
        <p:txBody>
          <a:bodyPr/>
          <a:lstStyle/>
          <a:p>
            <a:pPr algn="ctr"/>
            <a:r>
              <a:rPr lang="ru-RU" sz="3300"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Поддержка и просвещение </a:t>
            </a:r>
            <a:br>
              <a:rPr lang="ru-RU" sz="3300"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br>
            <a:r>
              <a:rPr lang="ru-RU" sz="3300"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родителей </a:t>
            </a:r>
            <a:br>
              <a:rPr lang="ru-RU" sz="3300"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br>
            <a:r>
              <a:rPr lang="ru-RU" sz="3300"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(законных представителей), воспитывающих ребенка </a:t>
            </a:r>
            <a:br>
              <a:rPr lang="ru-RU" sz="3300"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br>
            <a:r>
              <a:rPr lang="ru-RU" sz="3300"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с ограниченными </a:t>
            </a:r>
            <a:br>
              <a:rPr lang="ru-RU" sz="3300"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br>
            <a:r>
              <a:rPr lang="ru-RU" sz="3300"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возможностями здоровья</a:t>
            </a:r>
            <a:endParaRPr lang="en-US" sz="3300"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51" name="Rectangle 3"/>
          <p:cNvSpPr>
            <a:spLocks noGrp="1" noChangeArrowheads="1"/>
          </p:cNvSpPr>
          <p:nvPr>
            <p:ph type="subTitle" idx="1"/>
          </p:nvPr>
        </p:nvSpPr>
        <p:spPr>
          <a:xfrm>
            <a:off x="3563888" y="4260776"/>
            <a:ext cx="5328592" cy="1944216"/>
          </a:xfrm>
        </p:spPr>
        <p:txBody>
          <a:bodyPr/>
          <a:lstStyle/>
          <a:p>
            <a:r>
              <a:rPr lang="ru-RU" b="1" i="1" spc="300" dirty="0">
                <a:solidFill>
                  <a:srgbClr val="FF0000"/>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rPr>
              <a:t>Выполнила:</a:t>
            </a:r>
          </a:p>
          <a:p>
            <a:r>
              <a:rPr lang="ru-RU" b="1" i="1" spc="300" dirty="0">
                <a:solidFill>
                  <a:srgbClr val="FF0000"/>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rPr>
              <a:t>воспитатель высшей категории </a:t>
            </a:r>
          </a:p>
          <a:p>
            <a:r>
              <a:rPr lang="ru-RU" b="1" i="1" spc="300" dirty="0">
                <a:solidFill>
                  <a:srgbClr val="FF0000"/>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rPr>
              <a:t>Лесниченко </a:t>
            </a:r>
          </a:p>
          <a:p>
            <a:r>
              <a:rPr lang="ru-RU" b="1" i="1" spc="300" dirty="0">
                <a:solidFill>
                  <a:srgbClr val="FF0000"/>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rPr>
              <a:t>Светлана Николаевна</a:t>
            </a:r>
          </a:p>
          <a:p>
            <a:endParaRPr lang="ru-RU" sz="2800" b="1" spc="300" dirty="0">
              <a:solidFill>
                <a:srgbClr val="FF0000"/>
              </a:solidFill>
              <a:latin typeface="HeinrichScript" pitchFamily="2" charset="0"/>
            </a:endParaRPr>
          </a:p>
          <a:p>
            <a:endParaRPr lang="ru-RU" sz="2800" b="1" spc="300" dirty="0">
              <a:solidFill>
                <a:srgbClr val="FF0000"/>
              </a:solidFill>
              <a:latin typeface="HeinrichScript" pitchFamily="2" charset="0"/>
            </a:endParaRPr>
          </a:p>
          <a:p>
            <a:pPr algn="ctr"/>
            <a:endParaRPr lang="en-US" dirty="0"/>
          </a:p>
        </p:txBody>
      </p:sp>
      <p:sp>
        <p:nvSpPr>
          <p:cNvPr id="8" name="Прямоугольник 7"/>
          <p:cNvSpPr/>
          <p:nvPr/>
        </p:nvSpPr>
        <p:spPr>
          <a:xfrm>
            <a:off x="7715272" y="6215082"/>
            <a:ext cx="1071570" cy="357190"/>
          </a:xfrm>
          <a:prstGeom prst="rect">
            <a:avLst/>
          </a:prstGeom>
          <a:solidFill>
            <a:srgbClr val="7DBE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Прямоугольник 24"/>
          <p:cNvSpPr/>
          <p:nvPr/>
        </p:nvSpPr>
        <p:spPr>
          <a:xfrm>
            <a:off x="6929454" y="6429396"/>
            <a:ext cx="2214546" cy="428604"/>
          </a:xfrm>
          <a:prstGeom prst="rect">
            <a:avLst/>
          </a:prstGeom>
          <a:solidFill>
            <a:srgbClr val="63B4FD"/>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grpSp>
        <p:nvGrpSpPr>
          <p:cNvPr id="27" name="Группа 26">
            <a:extLst>
              <a:ext uri="{FF2B5EF4-FFF2-40B4-BE49-F238E27FC236}">
                <a16:creationId xmlns:a16="http://schemas.microsoft.com/office/drawing/2014/main" id="{A16B59BA-1B3A-4374-9A3C-18ADDAF9649D}"/>
              </a:ext>
            </a:extLst>
          </p:cNvPr>
          <p:cNvGrpSpPr/>
          <p:nvPr/>
        </p:nvGrpSpPr>
        <p:grpSpPr>
          <a:xfrm>
            <a:off x="1619672" y="702670"/>
            <a:ext cx="5472608" cy="603553"/>
            <a:chOff x="1038548" y="-1815061"/>
            <a:chExt cx="5691994" cy="717622"/>
          </a:xfrm>
        </p:grpSpPr>
        <p:sp>
          <p:nvSpPr>
            <p:cNvPr id="28" name="Прямоугольник 27">
              <a:extLst>
                <a:ext uri="{FF2B5EF4-FFF2-40B4-BE49-F238E27FC236}">
                  <a16:creationId xmlns:a16="http://schemas.microsoft.com/office/drawing/2014/main" id="{CE709090-5AD5-4146-8322-C3EE25F4A771}"/>
                </a:ext>
              </a:extLst>
            </p:cNvPr>
            <p:cNvSpPr/>
            <p:nvPr/>
          </p:nvSpPr>
          <p:spPr>
            <a:xfrm>
              <a:off x="1080953" y="-1815061"/>
              <a:ext cx="5649589" cy="707135"/>
            </a:xfrm>
            <a:prstGeom prst="rect">
              <a:avLst/>
            </a:prstGeom>
          </p:spPr>
          <p:style>
            <a:lnRef idx="0">
              <a:schemeClr val="lt1">
                <a:hueOff val="0"/>
                <a:satOff val="0"/>
                <a:lumOff val="0"/>
                <a:alphaOff val="0"/>
              </a:schemeClr>
            </a:lnRef>
            <a:fillRef idx="3">
              <a:schemeClr val="accent1">
                <a:shade val="60000"/>
                <a:hueOff val="0"/>
                <a:satOff val="0"/>
                <a:lumOff val="0"/>
                <a:alphaOff val="0"/>
              </a:schemeClr>
            </a:fillRef>
            <a:effectRef idx="3">
              <a:schemeClr val="accent1">
                <a:shade val="60000"/>
                <a:hueOff val="0"/>
                <a:satOff val="0"/>
                <a:lumOff val="0"/>
                <a:alphaOff val="0"/>
              </a:schemeClr>
            </a:effectRef>
            <a:fontRef idx="minor">
              <a:schemeClr val="lt1"/>
            </a:fontRef>
          </p:style>
          <p:txBody>
            <a:bodyPr/>
            <a:lstStyle/>
            <a:p>
              <a:endParaRPr lang="ru-RU" dirty="0"/>
            </a:p>
          </p:txBody>
        </p:sp>
        <p:sp>
          <p:nvSpPr>
            <p:cNvPr id="29" name="TextBox 28">
              <a:extLst>
                <a:ext uri="{FF2B5EF4-FFF2-40B4-BE49-F238E27FC236}">
                  <a16:creationId xmlns:a16="http://schemas.microsoft.com/office/drawing/2014/main" id="{556973A6-E14E-4CD2-9707-AB99B90DDE69}"/>
                </a:ext>
              </a:extLst>
            </p:cNvPr>
            <p:cNvSpPr txBox="1"/>
            <p:nvPr/>
          </p:nvSpPr>
          <p:spPr>
            <a:xfrm>
              <a:off x="1038548" y="-1804574"/>
              <a:ext cx="5649589" cy="70713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r>
                <a:rPr lang="ru-RU" sz="2200" i="1" kern="1200" dirty="0"/>
                <a:t>Родительские собрания</a:t>
              </a:r>
            </a:p>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endParaRPr lang="ru-RU" sz="2400" kern="1200" dirty="0"/>
            </a:p>
          </p:txBody>
        </p:sp>
      </p:grpSp>
      <p:sp>
        <p:nvSpPr>
          <p:cNvPr id="6" name="Объект 5">
            <a:extLst>
              <a:ext uri="{FF2B5EF4-FFF2-40B4-BE49-F238E27FC236}">
                <a16:creationId xmlns:a16="http://schemas.microsoft.com/office/drawing/2014/main" id="{C575413A-FA74-4C2E-B9C6-604FA9BCBC5F}"/>
              </a:ext>
            </a:extLst>
          </p:cNvPr>
          <p:cNvSpPr>
            <a:spLocks noGrp="1"/>
          </p:cNvSpPr>
          <p:nvPr>
            <p:ph idx="1"/>
          </p:nvPr>
        </p:nvSpPr>
        <p:spPr>
          <a:xfrm>
            <a:off x="755576" y="1370881"/>
            <a:ext cx="7776864" cy="1664581"/>
          </a:xfrm>
        </p:spPr>
        <p:txBody>
          <a:bodyPr/>
          <a:lstStyle/>
          <a:p>
            <a:r>
              <a:rPr lang="ru-RU" sz="1600" dirty="0"/>
              <a:t>На общих и групповых собраниях важно обсуждать вопросы, которые касаются воспитанников с ОВЗ и детей-инвалидов, рассказывать о том, что образовательная организация создает все необходимые условия и обладает необходимыми ресурсами для сопровождения таких детей, чтобы формировать принятие и доброжелательное отношение остальных родителей к воспитанникам с ОВЗ. </a:t>
            </a:r>
          </a:p>
        </p:txBody>
      </p:sp>
      <p:grpSp>
        <p:nvGrpSpPr>
          <p:cNvPr id="7" name="Группа 6">
            <a:extLst>
              <a:ext uri="{FF2B5EF4-FFF2-40B4-BE49-F238E27FC236}">
                <a16:creationId xmlns:a16="http://schemas.microsoft.com/office/drawing/2014/main" id="{1C5A3DB5-FEE1-4C32-BADD-5E87C66943F6}"/>
              </a:ext>
            </a:extLst>
          </p:cNvPr>
          <p:cNvGrpSpPr/>
          <p:nvPr/>
        </p:nvGrpSpPr>
        <p:grpSpPr>
          <a:xfrm>
            <a:off x="1698977" y="3093572"/>
            <a:ext cx="5520894" cy="606994"/>
            <a:chOff x="1080952" y="-1815061"/>
            <a:chExt cx="5649590" cy="713880"/>
          </a:xfrm>
        </p:grpSpPr>
        <p:sp>
          <p:nvSpPr>
            <p:cNvPr id="8" name="Прямоугольник 7">
              <a:extLst>
                <a:ext uri="{FF2B5EF4-FFF2-40B4-BE49-F238E27FC236}">
                  <a16:creationId xmlns:a16="http://schemas.microsoft.com/office/drawing/2014/main" id="{E71455ED-CC85-44D3-8C22-4F68D6C86F09}"/>
                </a:ext>
              </a:extLst>
            </p:cNvPr>
            <p:cNvSpPr/>
            <p:nvPr/>
          </p:nvSpPr>
          <p:spPr>
            <a:xfrm>
              <a:off x="1080953" y="-1815061"/>
              <a:ext cx="5649589" cy="707135"/>
            </a:xfrm>
            <a:prstGeom prst="rect">
              <a:avLst/>
            </a:prstGeom>
          </p:spPr>
          <p:style>
            <a:lnRef idx="0">
              <a:schemeClr val="lt1">
                <a:hueOff val="0"/>
                <a:satOff val="0"/>
                <a:lumOff val="0"/>
                <a:alphaOff val="0"/>
              </a:schemeClr>
            </a:lnRef>
            <a:fillRef idx="3">
              <a:schemeClr val="accent1">
                <a:shade val="60000"/>
                <a:hueOff val="0"/>
                <a:satOff val="0"/>
                <a:lumOff val="0"/>
                <a:alphaOff val="0"/>
              </a:schemeClr>
            </a:fillRef>
            <a:effectRef idx="3">
              <a:schemeClr val="accent1">
                <a:shade val="60000"/>
                <a:hueOff val="0"/>
                <a:satOff val="0"/>
                <a:lumOff val="0"/>
                <a:alphaOff val="0"/>
              </a:schemeClr>
            </a:effectRef>
            <a:fontRef idx="minor">
              <a:schemeClr val="lt1"/>
            </a:fontRef>
          </p:style>
          <p:txBody>
            <a:bodyPr/>
            <a:lstStyle/>
            <a:p>
              <a:endParaRPr lang="ru-RU" dirty="0"/>
            </a:p>
          </p:txBody>
        </p:sp>
        <p:sp>
          <p:nvSpPr>
            <p:cNvPr id="9" name="TextBox 8">
              <a:extLst>
                <a:ext uri="{FF2B5EF4-FFF2-40B4-BE49-F238E27FC236}">
                  <a16:creationId xmlns:a16="http://schemas.microsoft.com/office/drawing/2014/main" id="{1BDB7710-4523-49D0-8F00-6686884BA027}"/>
                </a:ext>
              </a:extLst>
            </p:cNvPr>
            <p:cNvSpPr txBox="1"/>
            <p:nvPr/>
          </p:nvSpPr>
          <p:spPr>
            <a:xfrm>
              <a:off x="1080952" y="-1790850"/>
              <a:ext cx="5649589" cy="689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r>
                <a:rPr lang="ru-RU" sz="2200" i="1" dirty="0"/>
                <a:t>В</a:t>
              </a:r>
              <a:r>
                <a:rPr lang="ru-RU" sz="2200" i="1" kern="1200" dirty="0"/>
                <a:t>стречи в студии семейной педагогики</a:t>
              </a:r>
            </a:p>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endParaRPr lang="ru-RU" sz="2400" kern="1200" dirty="0"/>
            </a:p>
          </p:txBody>
        </p:sp>
      </p:grpSp>
      <p:sp>
        <p:nvSpPr>
          <p:cNvPr id="10" name="Объект 5">
            <a:extLst>
              <a:ext uri="{FF2B5EF4-FFF2-40B4-BE49-F238E27FC236}">
                <a16:creationId xmlns:a16="http://schemas.microsoft.com/office/drawing/2014/main" id="{5F538422-B260-4347-950F-66A928652F1E}"/>
              </a:ext>
            </a:extLst>
          </p:cNvPr>
          <p:cNvSpPr txBox="1">
            <a:spLocks/>
          </p:cNvSpPr>
          <p:nvPr/>
        </p:nvSpPr>
        <p:spPr bwMode="gray">
          <a:xfrm>
            <a:off x="2166592" y="3754579"/>
            <a:ext cx="5335505" cy="4286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a:lstStyle>
          <a:p>
            <a:r>
              <a:rPr lang="ru-RU" sz="1800" kern="0" dirty="0"/>
              <a:t>«Мир глазами особого ребенка»</a:t>
            </a:r>
          </a:p>
        </p:txBody>
      </p:sp>
      <p:grpSp>
        <p:nvGrpSpPr>
          <p:cNvPr id="11" name="Группа 10">
            <a:extLst>
              <a:ext uri="{FF2B5EF4-FFF2-40B4-BE49-F238E27FC236}">
                <a16:creationId xmlns:a16="http://schemas.microsoft.com/office/drawing/2014/main" id="{6B5483D9-B92F-40B4-BC4D-3D62479F75F6}"/>
              </a:ext>
            </a:extLst>
          </p:cNvPr>
          <p:cNvGrpSpPr/>
          <p:nvPr/>
        </p:nvGrpSpPr>
        <p:grpSpPr>
          <a:xfrm>
            <a:off x="1698977" y="4297250"/>
            <a:ext cx="5671425" cy="569672"/>
            <a:chOff x="1080953" y="-1860923"/>
            <a:chExt cx="5671425" cy="757356"/>
          </a:xfrm>
        </p:grpSpPr>
        <p:sp>
          <p:nvSpPr>
            <p:cNvPr id="12" name="Прямоугольник 11">
              <a:extLst>
                <a:ext uri="{FF2B5EF4-FFF2-40B4-BE49-F238E27FC236}">
                  <a16:creationId xmlns:a16="http://schemas.microsoft.com/office/drawing/2014/main" id="{4C89276C-712D-4432-9823-DB9FE5AF04C5}"/>
                </a:ext>
              </a:extLst>
            </p:cNvPr>
            <p:cNvSpPr/>
            <p:nvPr/>
          </p:nvSpPr>
          <p:spPr>
            <a:xfrm>
              <a:off x="1080953" y="-1815061"/>
              <a:ext cx="5649589" cy="707135"/>
            </a:xfrm>
            <a:prstGeom prst="rect">
              <a:avLst/>
            </a:prstGeom>
          </p:spPr>
          <p:style>
            <a:lnRef idx="0">
              <a:schemeClr val="lt1">
                <a:hueOff val="0"/>
                <a:satOff val="0"/>
                <a:lumOff val="0"/>
                <a:alphaOff val="0"/>
              </a:schemeClr>
            </a:lnRef>
            <a:fillRef idx="3">
              <a:schemeClr val="accent1">
                <a:shade val="60000"/>
                <a:hueOff val="0"/>
                <a:satOff val="0"/>
                <a:lumOff val="0"/>
                <a:alphaOff val="0"/>
              </a:schemeClr>
            </a:fillRef>
            <a:effectRef idx="3">
              <a:schemeClr val="accent1">
                <a:shade val="60000"/>
                <a:hueOff val="0"/>
                <a:satOff val="0"/>
                <a:lumOff val="0"/>
                <a:alphaOff val="0"/>
              </a:schemeClr>
            </a:effectRef>
            <a:fontRef idx="minor">
              <a:schemeClr val="lt1"/>
            </a:fontRef>
          </p:style>
          <p:txBody>
            <a:bodyPr/>
            <a:lstStyle/>
            <a:p>
              <a:endParaRPr lang="ru-RU" dirty="0"/>
            </a:p>
          </p:txBody>
        </p:sp>
        <p:sp>
          <p:nvSpPr>
            <p:cNvPr id="13" name="TextBox 12">
              <a:extLst>
                <a:ext uri="{FF2B5EF4-FFF2-40B4-BE49-F238E27FC236}">
                  <a16:creationId xmlns:a16="http://schemas.microsoft.com/office/drawing/2014/main" id="{FCEB4FBF-72FE-4454-A759-394D1DF46739}"/>
                </a:ext>
              </a:extLst>
            </p:cNvPr>
            <p:cNvSpPr txBox="1"/>
            <p:nvPr/>
          </p:nvSpPr>
          <p:spPr>
            <a:xfrm>
              <a:off x="1118795" y="-1860923"/>
              <a:ext cx="5633583" cy="75735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r>
                <a:rPr lang="ru-RU" sz="2200" i="1" dirty="0"/>
                <a:t>Совместные мероприятия, досуги</a:t>
              </a:r>
              <a:endParaRPr lang="ru-RU" sz="2200" i="1" kern="1200" dirty="0"/>
            </a:p>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endParaRPr lang="ru-RU" sz="2400" kern="1200" dirty="0"/>
            </a:p>
          </p:txBody>
        </p:sp>
      </p:grpSp>
      <p:sp>
        <p:nvSpPr>
          <p:cNvPr id="14" name="Объект 5">
            <a:extLst>
              <a:ext uri="{FF2B5EF4-FFF2-40B4-BE49-F238E27FC236}">
                <a16:creationId xmlns:a16="http://schemas.microsoft.com/office/drawing/2014/main" id="{7B0F8268-163F-4247-A25E-42ECAD3C6EC1}"/>
              </a:ext>
            </a:extLst>
          </p:cNvPr>
          <p:cNvSpPr txBox="1">
            <a:spLocks/>
          </p:cNvSpPr>
          <p:nvPr/>
        </p:nvSpPr>
        <p:spPr bwMode="gray">
          <a:xfrm>
            <a:off x="1115616" y="4962354"/>
            <a:ext cx="7704856" cy="99221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a:lstStyle>
          <a:p>
            <a:r>
              <a:rPr lang="ru-RU" sz="1600" kern="0" dirty="0"/>
              <a:t>В них участвуют все дети и родители с целью получения совместного опыта участия в мероприятиях, социального общения, выполнения разнообразных ролей, поручений.</a:t>
            </a:r>
          </a:p>
        </p:txBody>
      </p:sp>
    </p:spTree>
    <p:extLst>
      <p:ext uri="{BB962C8B-B14F-4D97-AF65-F5344CB8AC3E}">
        <p14:creationId xmlns:p14="http://schemas.microsoft.com/office/powerpoint/2010/main" val="2923013047"/>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Прямоугольник 24"/>
          <p:cNvSpPr/>
          <p:nvPr/>
        </p:nvSpPr>
        <p:spPr>
          <a:xfrm>
            <a:off x="6929454" y="6429396"/>
            <a:ext cx="2214546" cy="428604"/>
          </a:xfrm>
          <a:prstGeom prst="rect">
            <a:avLst/>
          </a:prstGeom>
          <a:solidFill>
            <a:srgbClr val="63B4FD"/>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grpSp>
        <p:nvGrpSpPr>
          <p:cNvPr id="15" name="Группа 14">
            <a:extLst>
              <a:ext uri="{FF2B5EF4-FFF2-40B4-BE49-F238E27FC236}">
                <a16:creationId xmlns:a16="http://schemas.microsoft.com/office/drawing/2014/main" id="{6C8231B0-925E-48EC-916A-EDA3956A8006}"/>
              </a:ext>
            </a:extLst>
          </p:cNvPr>
          <p:cNvGrpSpPr/>
          <p:nvPr/>
        </p:nvGrpSpPr>
        <p:grpSpPr>
          <a:xfrm>
            <a:off x="1885522" y="2192445"/>
            <a:ext cx="5671425" cy="1147838"/>
            <a:chOff x="1080953" y="-1860923"/>
            <a:chExt cx="5671425" cy="757356"/>
          </a:xfrm>
        </p:grpSpPr>
        <p:sp>
          <p:nvSpPr>
            <p:cNvPr id="16" name="Прямоугольник 15">
              <a:extLst>
                <a:ext uri="{FF2B5EF4-FFF2-40B4-BE49-F238E27FC236}">
                  <a16:creationId xmlns:a16="http://schemas.microsoft.com/office/drawing/2014/main" id="{A7910213-513A-4DB0-9DDF-796FC6021494}"/>
                </a:ext>
              </a:extLst>
            </p:cNvPr>
            <p:cNvSpPr/>
            <p:nvPr/>
          </p:nvSpPr>
          <p:spPr>
            <a:xfrm>
              <a:off x="1080953" y="-1815061"/>
              <a:ext cx="5649589" cy="707135"/>
            </a:xfrm>
            <a:prstGeom prst="rect">
              <a:avLst/>
            </a:prstGeom>
          </p:spPr>
          <p:style>
            <a:lnRef idx="0">
              <a:schemeClr val="lt1">
                <a:hueOff val="0"/>
                <a:satOff val="0"/>
                <a:lumOff val="0"/>
                <a:alphaOff val="0"/>
              </a:schemeClr>
            </a:lnRef>
            <a:fillRef idx="3">
              <a:schemeClr val="accent1">
                <a:shade val="60000"/>
                <a:hueOff val="0"/>
                <a:satOff val="0"/>
                <a:lumOff val="0"/>
                <a:alphaOff val="0"/>
              </a:schemeClr>
            </a:fillRef>
            <a:effectRef idx="3">
              <a:schemeClr val="accent1">
                <a:shade val="60000"/>
                <a:hueOff val="0"/>
                <a:satOff val="0"/>
                <a:lumOff val="0"/>
                <a:alphaOff val="0"/>
              </a:schemeClr>
            </a:effectRef>
            <a:fontRef idx="minor">
              <a:schemeClr val="lt1"/>
            </a:fontRef>
          </p:style>
          <p:txBody>
            <a:bodyPr/>
            <a:lstStyle/>
            <a:p>
              <a:endParaRPr lang="ru-RU" dirty="0"/>
            </a:p>
          </p:txBody>
        </p:sp>
        <p:sp>
          <p:nvSpPr>
            <p:cNvPr id="17" name="TextBox 16">
              <a:extLst>
                <a:ext uri="{FF2B5EF4-FFF2-40B4-BE49-F238E27FC236}">
                  <a16:creationId xmlns:a16="http://schemas.microsoft.com/office/drawing/2014/main" id="{ACC6A370-A9F7-4152-9816-2A03EA5D7B0E}"/>
                </a:ext>
              </a:extLst>
            </p:cNvPr>
            <p:cNvSpPr txBox="1"/>
            <p:nvPr/>
          </p:nvSpPr>
          <p:spPr>
            <a:xfrm>
              <a:off x="1118795" y="-1860923"/>
              <a:ext cx="5633583" cy="75735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r>
                <a:rPr lang="ru-RU" sz="2200" i="1" dirty="0"/>
                <a:t>Мастер-классы специалистов междисциплинарной команды и педагога дополнительного образования</a:t>
              </a:r>
              <a:endParaRPr lang="ru-RU" sz="2400" i="1" kern="1200" dirty="0"/>
            </a:p>
            <a:p>
              <a:pPr marL="0" lvl="0" indent="0" algn="ctr" defTabSz="1066800">
                <a:lnSpc>
                  <a:spcPct val="90000"/>
                </a:lnSpc>
                <a:spcBef>
                  <a:spcPct val="0"/>
                </a:spcBef>
                <a:spcAft>
                  <a:spcPct val="35000"/>
                </a:spcAft>
                <a:buNone/>
              </a:pPr>
              <a:endParaRPr lang="ru-RU" sz="2400" kern="1200" dirty="0"/>
            </a:p>
          </p:txBody>
        </p:sp>
      </p:grpSp>
      <p:grpSp>
        <p:nvGrpSpPr>
          <p:cNvPr id="20" name="Группа 19">
            <a:extLst>
              <a:ext uri="{FF2B5EF4-FFF2-40B4-BE49-F238E27FC236}">
                <a16:creationId xmlns:a16="http://schemas.microsoft.com/office/drawing/2014/main" id="{881155D2-D406-4A80-980E-5EA7326E7568}"/>
              </a:ext>
            </a:extLst>
          </p:cNvPr>
          <p:cNvGrpSpPr/>
          <p:nvPr/>
        </p:nvGrpSpPr>
        <p:grpSpPr>
          <a:xfrm>
            <a:off x="1896441" y="3608436"/>
            <a:ext cx="5671425" cy="1147838"/>
            <a:chOff x="1080953" y="-1860923"/>
            <a:chExt cx="5671425" cy="757356"/>
          </a:xfrm>
        </p:grpSpPr>
        <p:sp>
          <p:nvSpPr>
            <p:cNvPr id="21" name="Прямоугольник 20">
              <a:extLst>
                <a:ext uri="{FF2B5EF4-FFF2-40B4-BE49-F238E27FC236}">
                  <a16:creationId xmlns:a16="http://schemas.microsoft.com/office/drawing/2014/main" id="{44F68673-AC6C-41BD-9FAD-4F0635B74D85}"/>
                </a:ext>
              </a:extLst>
            </p:cNvPr>
            <p:cNvSpPr/>
            <p:nvPr/>
          </p:nvSpPr>
          <p:spPr>
            <a:xfrm>
              <a:off x="1080953" y="-1815061"/>
              <a:ext cx="5649589" cy="707135"/>
            </a:xfrm>
            <a:prstGeom prst="rect">
              <a:avLst/>
            </a:prstGeom>
          </p:spPr>
          <p:style>
            <a:lnRef idx="0">
              <a:schemeClr val="lt1">
                <a:hueOff val="0"/>
                <a:satOff val="0"/>
                <a:lumOff val="0"/>
                <a:alphaOff val="0"/>
              </a:schemeClr>
            </a:lnRef>
            <a:fillRef idx="3">
              <a:schemeClr val="accent1">
                <a:shade val="60000"/>
                <a:hueOff val="0"/>
                <a:satOff val="0"/>
                <a:lumOff val="0"/>
                <a:alphaOff val="0"/>
              </a:schemeClr>
            </a:fillRef>
            <a:effectRef idx="3">
              <a:schemeClr val="accent1">
                <a:shade val="60000"/>
                <a:hueOff val="0"/>
                <a:satOff val="0"/>
                <a:lumOff val="0"/>
                <a:alphaOff val="0"/>
              </a:schemeClr>
            </a:effectRef>
            <a:fontRef idx="minor">
              <a:schemeClr val="lt1"/>
            </a:fontRef>
          </p:style>
          <p:txBody>
            <a:bodyPr/>
            <a:lstStyle/>
            <a:p>
              <a:endParaRPr lang="ru-RU" dirty="0"/>
            </a:p>
          </p:txBody>
        </p:sp>
        <p:sp>
          <p:nvSpPr>
            <p:cNvPr id="22" name="TextBox 21">
              <a:extLst>
                <a:ext uri="{FF2B5EF4-FFF2-40B4-BE49-F238E27FC236}">
                  <a16:creationId xmlns:a16="http://schemas.microsoft.com/office/drawing/2014/main" id="{C4711CAB-3A7F-48E6-B020-79F384F5444E}"/>
                </a:ext>
              </a:extLst>
            </p:cNvPr>
            <p:cNvSpPr txBox="1"/>
            <p:nvPr/>
          </p:nvSpPr>
          <p:spPr>
            <a:xfrm>
              <a:off x="1118795" y="-1860923"/>
              <a:ext cx="5633583" cy="75735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r>
                <a:rPr lang="ru-RU" sz="2200" i="1" dirty="0"/>
                <a:t>Ролевые и деловые игры</a:t>
              </a:r>
              <a:endParaRPr lang="ru-RU" sz="2400" i="1" kern="1200" dirty="0"/>
            </a:p>
            <a:p>
              <a:pPr marL="0" lvl="0" indent="0" algn="ctr" defTabSz="1066800">
                <a:lnSpc>
                  <a:spcPct val="90000"/>
                </a:lnSpc>
                <a:spcBef>
                  <a:spcPct val="0"/>
                </a:spcBef>
                <a:spcAft>
                  <a:spcPct val="35000"/>
                </a:spcAft>
                <a:buNone/>
              </a:pPr>
              <a:endParaRPr lang="ru-RU" sz="2400" kern="1200" dirty="0"/>
            </a:p>
          </p:txBody>
        </p:sp>
      </p:grpSp>
      <p:grpSp>
        <p:nvGrpSpPr>
          <p:cNvPr id="23" name="Группа 22">
            <a:extLst>
              <a:ext uri="{FF2B5EF4-FFF2-40B4-BE49-F238E27FC236}">
                <a16:creationId xmlns:a16="http://schemas.microsoft.com/office/drawing/2014/main" id="{816162E4-246C-46D2-8852-6EF3C6799713}"/>
              </a:ext>
            </a:extLst>
          </p:cNvPr>
          <p:cNvGrpSpPr/>
          <p:nvPr/>
        </p:nvGrpSpPr>
        <p:grpSpPr>
          <a:xfrm>
            <a:off x="1896441" y="5024427"/>
            <a:ext cx="5671425" cy="1147838"/>
            <a:chOff x="1080953" y="-1860923"/>
            <a:chExt cx="5671425" cy="757356"/>
          </a:xfrm>
        </p:grpSpPr>
        <p:sp>
          <p:nvSpPr>
            <p:cNvPr id="24" name="Прямоугольник 23">
              <a:extLst>
                <a:ext uri="{FF2B5EF4-FFF2-40B4-BE49-F238E27FC236}">
                  <a16:creationId xmlns:a16="http://schemas.microsoft.com/office/drawing/2014/main" id="{29341359-CC95-45E8-B53B-19EECF1C4ECB}"/>
                </a:ext>
              </a:extLst>
            </p:cNvPr>
            <p:cNvSpPr/>
            <p:nvPr/>
          </p:nvSpPr>
          <p:spPr>
            <a:xfrm>
              <a:off x="1080953" y="-1815061"/>
              <a:ext cx="5649589" cy="707135"/>
            </a:xfrm>
            <a:prstGeom prst="rect">
              <a:avLst/>
            </a:prstGeom>
          </p:spPr>
          <p:style>
            <a:lnRef idx="0">
              <a:schemeClr val="lt1">
                <a:hueOff val="0"/>
                <a:satOff val="0"/>
                <a:lumOff val="0"/>
                <a:alphaOff val="0"/>
              </a:schemeClr>
            </a:lnRef>
            <a:fillRef idx="3">
              <a:schemeClr val="accent1">
                <a:shade val="60000"/>
                <a:hueOff val="0"/>
                <a:satOff val="0"/>
                <a:lumOff val="0"/>
                <a:alphaOff val="0"/>
              </a:schemeClr>
            </a:fillRef>
            <a:effectRef idx="3">
              <a:schemeClr val="accent1">
                <a:shade val="60000"/>
                <a:hueOff val="0"/>
                <a:satOff val="0"/>
                <a:lumOff val="0"/>
                <a:alphaOff val="0"/>
              </a:schemeClr>
            </a:effectRef>
            <a:fontRef idx="minor">
              <a:schemeClr val="lt1"/>
            </a:fontRef>
          </p:style>
          <p:txBody>
            <a:bodyPr/>
            <a:lstStyle/>
            <a:p>
              <a:endParaRPr lang="ru-RU" dirty="0"/>
            </a:p>
          </p:txBody>
        </p:sp>
        <p:sp>
          <p:nvSpPr>
            <p:cNvPr id="26" name="TextBox 25">
              <a:extLst>
                <a:ext uri="{FF2B5EF4-FFF2-40B4-BE49-F238E27FC236}">
                  <a16:creationId xmlns:a16="http://schemas.microsoft.com/office/drawing/2014/main" id="{98C951C4-BEBD-4DF0-B21B-D25E52DD13A6}"/>
                </a:ext>
              </a:extLst>
            </p:cNvPr>
            <p:cNvSpPr txBox="1"/>
            <p:nvPr/>
          </p:nvSpPr>
          <p:spPr>
            <a:xfrm>
              <a:off x="1118795" y="-1860923"/>
              <a:ext cx="5633583" cy="75735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r>
                <a:rPr lang="ru-RU" sz="2200" i="1" dirty="0"/>
                <a:t>Совместные и семейные проекты различной направленности</a:t>
              </a:r>
              <a:endParaRPr lang="ru-RU" sz="2400" i="1" kern="1200" dirty="0"/>
            </a:p>
            <a:p>
              <a:pPr marL="0" lvl="0" indent="0" algn="ctr" defTabSz="1066800">
                <a:lnSpc>
                  <a:spcPct val="90000"/>
                </a:lnSpc>
                <a:spcBef>
                  <a:spcPct val="0"/>
                </a:spcBef>
                <a:spcAft>
                  <a:spcPct val="35000"/>
                </a:spcAft>
                <a:buNone/>
              </a:pPr>
              <a:endParaRPr lang="ru-RU" sz="2400" kern="1200" dirty="0"/>
            </a:p>
          </p:txBody>
        </p:sp>
      </p:grpSp>
      <p:grpSp>
        <p:nvGrpSpPr>
          <p:cNvPr id="30" name="Группа 29">
            <a:extLst>
              <a:ext uri="{FF2B5EF4-FFF2-40B4-BE49-F238E27FC236}">
                <a16:creationId xmlns:a16="http://schemas.microsoft.com/office/drawing/2014/main" id="{2CC118D1-EF39-420E-81F1-D0A7E659504F}"/>
              </a:ext>
            </a:extLst>
          </p:cNvPr>
          <p:cNvGrpSpPr/>
          <p:nvPr/>
        </p:nvGrpSpPr>
        <p:grpSpPr>
          <a:xfrm>
            <a:off x="1863686" y="783060"/>
            <a:ext cx="5671425" cy="1147838"/>
            <a:chOff x="1080953" y="-1860923"/>
            <a:chExt cx="5671425" cy="757356"/>
          </a:xfrm>
        </p:grpSpPr>
        <p:sp>
          <p:nvSpPr>
            <p:cNvPr id="31" name="Прямоугольник 30">
              <a:extLst>
                <a:ext uri="{FF2B5EF4-FFF2-40B4-BE49-F238E27FC236}">
                  <a16:creationId xmlns:a16="http://schemas.microsoft.com/office/drawing/2014/main" id="{3B770BD6-7C77-4BF4-A66F-88D6DCB04C6A}"/>
                </a:ext>
              </a:extLst>
            </p:cNvPr>
            <p:cNvSpPr/>
            <p:nvPr/>
          </p:nvSpPr>
          <p:spPr>
            <a:xfrm>
              <a:off x="1080953" y="-1815061"/>
              <a:ext cx="5649589" cy="707135"/>
            </a:xfrm>
            <a:prstGeom prst="rect">
              <a:avLst/>
            </a:prstGeom>
          </p:spPr>
          <p:style>
            <a:lnRef idx="0">
              <a:schemeClr val="lt1">
                <a:hueOff val="0"/>
                <a:satOff val="0"/>
                <a:lumOff val="0"/>
                <a:alphaOff val="0"/>
              </a:schemeClr>
            </a:lnRef>
            <a:fillRef idx="3">
              <a:schemeClr val="accent1">
                <a:shade val="60000"/>
                <a:hueOff val="0"/>
                <a:satOff val="0"/>
                <a:lumOff val="0"/>
                <a:alphaOff val="0"/>
              </a:schemeClr>
            </a:fillRef>
            <a:effectRef idx="3">
              <a:schemeClr val="accent1">
                <a:shade val="60000"/>
                <a:hueOff val="0"/>
                <a:satOff val="0"/>
                <a:lumOff val="0"/>
                <a:alphaOff val="0"/>
              </a:schemeClr>
            </a:effectRef>
            <a:fontRef idx="minor">
              <a:schemeClr val="lt1"/>
            </a:fontRef>
          </p:style>
          <p:txBody>
            <a:bodyPr/>
            <a:lstStyle/>
            <a:p>
              <a:endParaRPr lang="ru-RU" dirty="0"/>
            </a:p>
          </p:txBody>
        </p:sp>
        <p:sp>
          <p:nvSpPr>
            <p:cNvPr id="32" name="TextBox 31">
              <a:extLst>
                <a:ext uri="{FF2B5EF4-FFF2-40B4-BE49-F238E27FC236}">
                  <a16:creationId xmlns:a16="http://schemas.microsoft.com/office/drawing/2014/main" id="{5C6F789D-A50F-4F56-9FA3-980D5ECBD573}"/>
                </a:ext>
              </a:extLst>
            </p:cNvPr>
            <p:cNvSpPr txBox="1"/>
            <p:nvPr/>
          </p:nvSpPr>
          <p:spPr>
            <a:xfrm>
              <a:off x="1118795" y="-1860923"/>
              <a:ext cx="5633583" cy="75735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r>
                <a:rPr lang="ru-RU" sz="2200" i="1" dirty="0"/>
                <a:t>Показ спектаклей, концертов, соревнований, конкурсов, тематических мероприятий</a:t>
              </a:r>
              <a:endParaRPr lang="ru-RU" sz="2200" i="1" kern="1200" dirty="0"/>
            </a:p>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endParaRPr lang="ru-RU" sz="2400" kern="1200" dirty="0"/>
            </a:p>
          </p:txBody>
        </p:sp>
      </p:grpSp>
    </p:spTree>
    <p:extLst>
      <p:ext uri="{BB962C8B-B14F-4D97-AF65-F5344CB8AC3E}">
        <p14:creationId xmlns:p14="http://schemas.microsoft.com/office/powerpoint/2010/main" val="129283002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4"/>
          <p:cNvSpPr>
            <a:spLocks noGrp="1" noChangeArrowheads="1"/>
          </p:cNvSpPr>
          <p:nvPr>
            <p:ph type="body" idx="1"/>
          </p:nvPr>
        </p:nvSpPr>
        <p:spPr bwMode="black">
          <a:xfrm>
            <a:off x="927490" y="1245390"/>
            <a:ext cx="7892982" cy="4680520"/>
          </a:xfrm>
          <a:noFill/>
          <a:ln/>
        </p:spPr>
        <p:txBody>
          <a:bodyPr/>
          <a:lstStyle/>
          <a:p>
            <a:pPr indent="342900"/>
            <a:r>
              <a:rPr lang="ru-RU" sz="2000" dirty="0"/>
              <a:t>Педагоги могут рекомендовать родителям обучающие пособия, вебинары,  консультации специалистов Института коррекционной педагогики Российской академии образования: Консультации для родителей детей раннего возраста (ikp-rao.ru), Научно-методические разработки ИКП (ikp-rao.ru). </a:t>
            </a:r>
          </a:p>
          <a:p>
            <a:pPr indent="342900"/>
            <a:r>
              <a:rPr lang="ru-RU" sz="2000" dirty="0"/>
              <a:t>Специальные условия сопровождения ребенка с ОВЗ обозначены в п.3 ст.79 Федерального закона от 29 декабря 2012 г. № 273-ФЗ «Об образовании в Российской Федерации» и включают следующие компоненты:</a:t>
            </a:r>
          </a:p>
          <a:p>
            <a:pPr indent="342900"/>
            <a:r>
              <a:rPr lang="ru-RU" sz="2000" i="1" dirty="0">
                <a:solidFill>
                  <a:srgbClr val="002060"/>
                </a:solidFill>
              </a:rPr>
              <a:t>Специальные образовательные программы </a:t>
            </a:r>
          </a:p>
          <a:p>
            <a:pPr indent="342900"/>
            <a:r>
              <a:rPr lang="ru-RU" sz="2000" i="1" dirty="0">
                <a:solidFill>
                  <a:srgbClr val="002060"/>
                </a:solidFill>
              </a:rPr>
              <a:t>Адаптация среды и бытовых условий</a:t>
            </a:r>
          </a:p>
          <a:p>
            <a:pPr indent="342900"/>
            <a:r>
              <a:rPr lang="ru-RU" sz="2000" i="1" dirty="0">
                <a:solidFill>
                  <a:srgbClr val="002060"/>
                </a:solidFill>
              </a:rPr>
              <a:t>Кадровые условия </a:t>
            </a:r>
          </a:p>
          <a:p>
            <a:pPr indent="342900"/>
            <a:r>
              <a:rPr lang="ru-RU" sz="2000" i="1" dirty="0">
                <a:solidFill>
                  <a:srgbClr val="002060"/>
                </a:solidFill>
              </a:rPr>
              <a:t>Программы дополнительного образования </a:t>
            </a:r>
            <a:endParaRPr lang="en-US" sz="2000" i="1" dirty="0">
              <a:solidFill>
                <a:srgbClr val="002060"/>
              </a:solidFill>
            </a:endParaRPr>
          </a:p>
        </p:txBody>
      </p:sp>
      <p:sp>
        <p:nvSpPr>
          <p:cNvPr id="32" name="Прямоугольник 31"/>
          <p:cNvSpPr/>
          <p:nvPr/>
        </p:nvSpPr>
        <p:spPr>
          <a:xfrm>
            <a:off x="6929454" y="6429396"/>
            <a:ext cx="2214546" cy="428604"/>
          </a:xfrm>
          <a:prstGeom prst="rect">
            <a:avLst/>
          </a:prstGeom>
          <a:solidFill>
            <a:srgbClr val="63B4FD"/>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val="2946163773"/>
      </p:ext>
    </p:extLst>
  </p:cSld>
  <p:clrMapOvr>
    <a:masterClrMapping/>
  </p:clrMapOvr>
  <p:transition spd="med">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899592" y="260648"/>
            <a:ext cx="6934200" cy="984742"/>
          </a:xfrm>
        </p:spPr>
        <p:txBody>
          <a:bodyPr/>
          <a:lstStyle/>
          <a:p>
            <a:r>
              <a:rPr lang="ru-RU" sz="3000" dirty="0">
                <a:solidFill>
                  <a:srgbClr val="002060"/>
                </a:solidFill>
              </a:rPr>
              <a:t>Специальные образовательные программы </a:t>
            </a:r>
          </a:p>
        </p:txBody>
      </p:sp>
      <p:sp>
        <p:nvSpPr>
          <p:cNvPr id="9220" name="Rectangle 4"/>
          <p:cNvSpPr>
            <a:spLocks noGrp="1" noChangeArrowheads="1"/>
          </p:cNvSpPr>
          <p:nvPr>
            <p:ph type="body" idx="1"/>
          </p:nvPr>
        </p:nvSpPr>
        <p:spPr bwMode="black">
          <a:xfrm>
            <a:off x="875402" y="1340768"/>
            <a:ext cx="8017078" cy="4680520"/>
          </a:xfrm>
          <a:noFill/>
          <a:ln/>
        </p:spPr>
        <p:txBody>
          <a:bodyPr/>
          <a:lstStyle/>
          <a:p>
            <a:pPr indent="342900"/>
            <a:r>
              <a:rPr lang="ru-RU" sz="2000" dirty="0">
                <a:solidFill>
                  <a:srgbClr val="002060"/>
                </a:solidFill>
              </a:rPr>
              <a:t>При наличии статуса «обучающийся с ОВЗ» обучение по адаптированной образовательной программе является обязательным, ее вариант определяет ПМПК, а содержание коррекционно-развивающей работы в ней разрабатывает </a:t>
            </a:r>
            <a:r>
              <a:rPr lang="ru-RU" sz="2000" dirty="0" err="1">
                <a:solidFill>
                  <a:srgbClr val="002060"/>
                </a:solidFill>
              </a:rPr>
              <a:t>ППк</a:t>
            </a:r>
            <a:r>
              <a:rPr lang="ru-RU" sz="2000" dirty="0">
                <a:solidFill>
                  <a:srgbClr val="002060"/>
                </a:solidFill>
              </a:rPr>
              <a:t> образовательной организации.  </a:t>
            </a:r>
          </a:p>
          <a:p>
            <a:pPr indent="342900"/>
            <a:r>
              <a:rPr lang="ru-RU" sz="2000" dirty="0">
                <a:solidFill>
                  <a:srgbClr val="002060"/>
                </a:solidFill>
              </a:rPr>
              <a:t>Если ПМПК не рекомендует конкретный вариант программы, то </a:t>
            </a:r>
            <a:r>
              <a:rPr lang="ru-RU" sz="2000" dirty="0" err="1">
                <a:solidFill>
                  <a:srgbClr val="002060"/>
                </a:solidFill>
              </a:rPr>
              <a:t>ППк</a:t>
            </a:r>
            <a:r>
              <a:rPr lang="ru-RU" sz="2000" dirty="0">
                <a:solidFill>
                  <a:srgbClr val="002060"/>
                </a:solidFill>
              </a:rPr>
              <a:t> образовательной организации определяет содержание психолого-педагогического сопровождения в рамках реализации образовательной программы.  </a:t>
            </a:r>
          </a:p>
          <a:p>
            <a:pPr indent="342900"/>
            <a:r>
              <a:rPr lang="ru-RU" sz="2000" dirty="0">
                <a:solidFill>
                  <a:srgbClr val="002060"/>
                </a:solidFill>
              </a:rPr>
              <a:t>Родители детей с ОВЗ должны дать согласие на диагностику ребенка, а также на работу с ребенком по АОП. Детский сад также должен ознакомить и согласовать с родителями сетку коррекционных занятий с ребенком в детском саду. </a:t>
            </a:r>
            <a:endParaRPr lang="en-US" sz="2000" dirty="0">
              <a:solidFill>
                <a:srgbClr val="002060"/>
              </a:solidFill>
            </a:endParaRPr>
          </a:p>
        </p:txBody>
      </p:sp>
      <p:sp>
        <p:nvSpPr>
          <p:cNvPr id="32" name="Прямоугольник 31"/>
          <p:cNvSpPr/>
          <p:nvPr/>
        </p:nvSpPr>
        <p:spPr>
          <a:xfrm>
            <a:off x="6929454" y="6429396"/>
            <a:ext cx="2214546" cy="428604"/>
          </a:xfrm>
          <a:prstGeom prst="rect">
            <a:avLst/>
          </a:prstGeom>
          <a:solidFill>
            <a:srgbClr val="63B4FD"/>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val="563931743"/>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876899" y="367292"/>
            <a:ext cx="6934200" cy="984742"/>
          </a:xfrm>
        </p:spPr>
        <p:txBody>
          <a:bodyPr/>
          <a:lstStyle/>
          <a:p>
            <a:r>
              <a:rPr lang="ru-RU" sz="3000" i="1" dirty="0">
                <a:solidFill>
                  <a:srgbClr val="002060"/>
                </a:solidFill>
              </a:rPr>
              <a:t>Адаптация среды и бытовых условий:</a:t>
            </a:r>
          </a:p>
        </p:txBody>
      </p:sp>
      <p:sp>
        <p:nvSpPr>
          <p:cNvPr id="9220" name="Rectangle 4"/>
          <p:cNvSpPr>
            <a:spLocks noGrp="1" noChangeArrowheads="1"/>
          </p:cNvSpPr>
          <p:nvPr>
            <p:ph type="body" idx="1"/>
          </p:nvPr>
        </p:nvSpPr>
        <p:spPr bwMode="black">
          <a:xfrm>
            <a:off x="875402" y="1340768"/>
            <a:ext cx="8017078" cy="1355518"/>
          </a:xfrm>
          <a:noFill/>
          <a:ln/>
        </p:spPr>
        <p:txBody>
          <a:bodyPr/>
          <a:lstStyle/>
          <a:p>
            <a:pPr indent="342900"/>
            <a:r>
              <a:rPr lang="ru-RU" sz="1900" dirty="0">
                <a:solidFill>
                  <a:srgbClr val="002060"/>
                </a:solidFill>
              </a:rPr>
              <a:t>архитектурных условий, специального оборудования для детей с ОВЗ, специальных учебных пособий и дидактических материалов, специальных технических средств обучения коллективного и индивидуального пользования. </a:t>
            </a:r>
            <a:endParaRPr lang="en-US" sz="1900" dirty="0">
              <a:solidFill>
                <a:srgbClr val="002060"/>
              </a:solidFill>
            </a:endParaRPr>
          </a:p>
        </p:txBody>
      </p:sp>
      <p:sp>
        <p:nvSpPr>
          <p:cNvPr id="32" name="Прямоугольник 31"/>
          <p:cNvSpPr/>
          <p:nvPr/>
        </p:nvSpPr>
        <p:spPr>
          <a:xfrm>
            <a:off x="6929454" y="6429396"/>
            <a:ext cx="2214546" cy="428604"/>
          </a:xfrm>
          <a:prstGeom prst="rect">
            <a:avLst/>
          </a:prstGeom>
          <a:solidFill>
            <a:srgbClr val="63B4FD"/>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
        <p:nvSpPr>
          <p:cNvPr id="5" name="Rectangle 2">
            <a:extLst>
              <a:ext uri="{FF2B5EF4-FFF2-40B4-BE49-F238E27FC236}">
                <a16:creationId xmlns:a16="http://schemas.microsoft.com/office/drawing/2014/main" id="{F94CC596-6F9B-447B-AFA2-6B4EC770155A}"/>
              </a:ext>
            </a:extLst>
          </p:cNvPr>
          <p:cNvSpPr txBox="1">
            <a:spLocks noChangeArrowheads="1"/>
          </p:cNvSpPr>
          <p:nvPr/>
        </p:nvSpPr>
        <p:spPr bwMode="gray">
          <a:xfrm>
            <a:off x="1102527" y="2564904"/>
            <a:ext cx="6934200" cy="732714"/>
          </a:xfrm>
          <a:prstGeom prst="rect">
            <a:avLst/>
          </a:prstGeom>
          <a:noFill/>
          <a:ln w="9525">
            <a:noFill/>
            <a:miter lim="800000"/>
            <a:headEnd/>
            <a:tailEnd/>
          </a:ln>
          <a:effectLst>
            <a:outerShdw dist="17961" dir="2700000" algn="ctr" rotWithShape="0">
              <a:schemeClr val="bg2"/>
            </a:outerShdw>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400" b="1">
                <a:solidFill>
                  <a:schemeClr val="tx1"/>
                </a:solidFill>
                <a:latin typeface="+mj-lt"/>
                <a:ea typeface="+mj-ea"/>
                <a:cs typeface="+mj-cs"/>
              </a:defRPr>
            </a:lvl1pPr>
            <a:lvl2pPr algn="l" rtl="0" eaLnBrk="1" fontAlgn="base" hangingPunct="1">
              <a:spcBef>
                <a:spcPct val="0"/>
              </a:spcBef>
              <a:spcAft>
                <a:spcPct val="0"/>
              </a:spcAft>
              <a:defRPr sz="4400" b="1">
                <a:solidFill>
                  <a:schemeClr val="tx1"/>
                </a:solidFill>
                <a:latin typeface="Arial" charset="0"/>
                <a:cs typeface="Arial" charset="0"/>
              </a:defRPr>
            </a:lvl2pPr>
            <a:lvl3pPr algn="l" rtl="0" eaLnBrk="1" fontAlgn="base" hangingPunct="1">
              <a:spcBef>
                <a:spcPct val="0"/>
              </a:spcBef>
              <a:spcAft>
                <a:spcPct val="0"/>
              </a:spcAft>
              <a:defRPr sz="4400" b="1">
                <a:solidFill>
                  <a:schemeClr val="tx1"/>
                </a:solidFill>
                <a:latin typeface="Arial" charset="0"/>
                <a:cs typeface="Arial" charset="0"/>
              </a:defRPr>
            </a:lvl3pPr>
            <a:lvl4pPr algn="l" rtl="0" eaLnBrk="1" fontAlgn="base" hangingPunct="1">
              <a:spcBef>
                <a:spcPct val="0"/>
              </a:spcBef>
              <a:spcAft>
                <a:spcPct val="0"/>
              </a:spcAft>
              <a:defRPr sz="4400" b="1">
                <a:solidFill>
                  <a:schemeClr val="tx1"/>
                </a:solidFill>
                <a:latin typeface="Arial" charset="0"/>
                <a:cs typeface="Arial" charset="0"/>
              </a:defRPr>
            </a:lvl4pPr>
            <a:lvl5pPr algn="l" rtl="0" eaLnBrk="1" fontAlgn="base" hangingPunct="1">
              <a:spcBef>
                <a:spcPct val="0"/>
              </a:spcBef>
              <a:spcAft>
                <a:spcPct val="0"/>
              </a:spcAft>
              <a:defRPr sz="4400" b="1">
                <a:solidFill>
                  <a:schemeClr val="tx1"/>
                </a:solidFill>
                <a:latin typeface="Arial" charset="0"/>
                <a:cs typeface="Arial" charset="0"/>
              </a:defRPr>
            </a:lvl5pPr>
            <a:lvl6pPr marL="457200" algn="l" rtl="0" eaLnBrk="1" fontAlgn="base" hangingPunct="1">
              <a:spcBef>
                <a:spcPct val="0"/>
              </a:spcBef>
              <a:spcAft>
                <a:spcPct val="0"/>
              </a:spcAft>
              <a:defRPr sz="4400" b="1">
                <a:solidFill>
                  <a:schemeClr val="tx1"/>
                </a:solidFill>
                <a:latin typeface="Arial" charset="0"/>
                <a:cs typeface="Arial" charset="0"/>
              </a:defRPr>
            </a:lvl6pPr>
            <a:lvl7pPr marL="914400" algn="l" rtl="0" eaLnBrk="1" fontAlgn="base" hangingPunct="1">
              <a:spcBef>
                <a:spcPct val="0"/>
              </a:spcBef>
              <a:spcAft>
                <a:spcPct val="0"/>
              </a:spcAft>
              <a:defRPr sz="4400" b="1">
                <a:solidFill>
                  <a:schemeClr val="tx1"/>
                </a:solidFill>
                <a:latin typeface="Arial" charset="0"/>
                <a:cs typeface="Arial" charset="0"/>
              </a:defRPr>
            </a:lvl7pPr>
            <a:lvl8pPr marL="1371600" algn="l" rtl="0" eaLnBrk="1" fontAlgn="base" hangingPunct="1">
              <a:spcBef>
                <a:spcPct val="0"/>
              </a:spcBef>
              <a:spcAft>
                <a:spcPct val="0"/>
              </a:spcAft>
              <a:defRPr sz="4400" b="1">
                <a:solidFill>
                  <a:schemeClr val="tx1"/>
                </a:solidFill>
                <a:latin typeface="Arial" charset="0"/>
                <a:cs typeface="Arial" charset="0"/>
              </a:defRPr>
            </a:lvl8pPr>
            <a:lvl9pPr marL="1828800" algn="l" rtl="0" eaLnBrk="1" fontAlgn="base" hangingPunct="1">
              <a:spcBef>
                <a:spcPct val="0"/>
              </a:spcBef>
              <a:spcAft>
                <a:spcPct val="0"/>
              </a:spcAft>
              <a:defRPr sz="4400" b="1">
                <a:solidFill>
                  <a:schemeClr val="tx1"/>
                </a:solidFill>
                <a:latin typeface="Arial" charset="0"/>
                <a:cs typeface="Arial" charset="0"/>
              </a:defRPr>
            </a:lvl9pPr>
          </a:lstStyle>
          <a:p>
            <a:r>
              <a:rPr lang="ru-RU" sz="3000" i="1" dirty="0">
                <a:solidFill>
                  <a:srgbClr val="002060"/>
                </a:solidFill>
              </a:rPr>
              <a:t>Кадровые условия </a:t>
            </a:r>
          </a:p>
        </p:txBody>
      </p:sp>
      <p:sp>
        <p:nvSpPr>
          <p:cNvPr id="6" name="Rectangle 4">
            <a:extLst>
              <a:ext uri="{FF2B5EF4-FFF2-40B4-BE49-F238E27FC236}">
                <a16:creationId xmlns:a16="http://schemas.microsoft.com/office/drawing/2014/main" id="{0072DFED-5635-4D54-9568-27245665501C}"/>
              </a:ext>
            </a:extLst>
          </p:cNvPr>
          <p:cNvSpPr txBox="1">
            <a:spLocks noChangeArrowheads="1"/>
          </p:cNvSpPr>
          <p:nvPr/>
        </p:nvSpPr>
        <p:spPr bwMode="black">
          <a:xfrm>
            <a:off x="971600" y="3215849"/>
            <a:ext cx="8017078" cy="32953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a:lstStyle>
          <a:p>
            <a:pPr indent="342900"/>
            <a:r>
              <a:rPr lang="ru-RU" sz="1900" kern="0" dirty="0">
                <a:solidFill>
                  <a:srgbClr val="002060"/>
                </a:solidFill>
              </a:rPr>
              <a:t>В детском саду должна быть междисциплинарная команда специалистов, которых рекомендует ПМПК, </a:t>
            </a:r>
            <a:r>
              <a:rPr lang="ru-RU" sz="1900" kern="0" dirty="0" err="1">
                <a:solidFill>
                  <a:srgbClr val="002060"/>
                </a:solidFill>
              </a:rPr>
              <a:t>ППк</a:t>
            </a:r>
            <a:r>
              <a:rPr lang="ru-RU" sz="1900" kern="0" dirty="0">
                <a:solidFill>
                  <a:srgbClr val="002060"/>
                </a:solidFill>
              </a:rPr>
              <a:t> в заключении по каждому ребенку с ОВЗ, в том числе ассистенты (помощники), оказывающие обучающимся необходимую техническую помощь, тьюторы (если они рекомендованы заключением ПМПК и/ или </a:t>
            </a:r>
            <a:r>
              <a:rPr lang="ru-RU" sz="1900" kern="0" dirty="0" err="1">
                <a:solidFill>
                  <a:srgbClr val="002060"/>
                </a:solidFill>
              </a:rPr>
              <a:t>ППк</a:t>
            </a:r>
            <a:r>
              <a:rPr lang="ru-RU" sz="1900" kern="0" dirty="0">
                <a:solidFill>
                  <a:srgbClr val="002060"/>
                </a:solidFill>
              </a:rPr>
              <a:t>). </a:t>
            </a:r>
          </a:p>
          <a:p>
            <a:pPr indent="342900"/>
            <a:r>
              <a:rPr lang="ru-RU" sz="1900" kern="0" dirty="0">
                <a:solidFill>
                  <a:srgbClr val="002060"/>
                </a:solidFill>
              </a:rPr>
              <a:t>Коррекционно-развивающую работу реализует команда специалистов: педагоги-психологи, учителя-дефектологи, учителя-логопеды, социальные педагоги, тьюторы, воспитатели, музыкальный руководитель и инструктор по физической культуре. </a:t>
            </a:r>
            <a:endParaRPr lang="en-US" sz="1900" kern="0" dirty="0">
              <a:solidFill>
                <a:srgbClr val="002060"/>
              </a:solidFill>
            </a:endParaRPr>
          </a:p>
        </p:txBody>
      </p:sp>
    </p:spTree>
    <p:extLst>
      <p:ext uri="{BB962C8B-B14F-4D97-AF65-F5344CB8AC3E}">
        <p14:creationId xmlns:p14="http://schemas.microsoft.com/office/powerpoint/2010/main" val="2023806623"/>
      </p:ext>
    </p:extLst>
  </p:cSld>
  <p:clrMapOvr>
    <a:masterClrMapping/>
  </p:clrMapOvr>
  <p:transition spd="med">
    <p:pull/>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875402" y="344341"/>
            <a:ext cx="6934200" cy="984742"/>
          </a:xfrm>
        </p:spPr>
        <p:txBody>
          <a:bodyPr/>
          <a:lstStyle/>
          <a:p>
            <a:r>
              <a:rPr lang="ru-RU" sz="2700" i="1" dirty="0">
                <a:solidFill>
                  <a:srgbClr val="002060"/>
                </a:solidFill>
              </a:rPr>
              <a:t>Программы дополнительного образования для общего развития ребенка. </a:t>
            </a:r>
            <a:endParaRPr lang="en-US" sz="2700" i="1" dirty="0">
              <a:solidFill>
                <a:srgbClr val="002060"/>
              </a:solidFill>
            </a:endParaRPr>
          </a:p>
        </p:txBody>
      </p:sp>
      <p:sp>
        <p:nvSpPr>
          <p:cNvPr id="9220" name="Rectangle 4"/>
          <p:cNvSpPr>
            <a:spLocks noGrp="1" noChangeArrowheads="1"/>
          </p:cNvSpPr>
          <p:nvPr>
            <p:ph type="body" idx="1"/>
          </p:nvPr>
        </p:nvSpPr>
        <p:spPr bwMode="black">
          <a:xfrm>
            <a:off x="875402" y="1412776"/>
            <a:ext cx="8179537" cy="4176464"/>
          </a:xfrm>
          <a:noFill/>
          <a:ln/>
        </p:spPr>
        <p:txBody>
          <a:bodyPr/>
          <a:lstStyle/>
          <a:p>
            <a:pPr indent="342900"/>
            <a:r>
              <a:rPr lang="ru-RU" sz="1800" dirty="0">
                <a:solidFill>
                  <a:srgbClr val="002060"/>
                </a:solidFill>
              </a:rPr>
              <a:t>Например, театральные, музыкальные, художественные кружки, спортивные секции. </a:t>
            </a:r>
          </a:p>
          <a:p>
            <a:pPr indent="0">
              <a:buNone/>
            </a:pPr>
            <a:r>
              <a:rPr lang="ru-RU" sz="1800" dirty="0">
                <a:solidFill>
                  <a:srgbClr val="002060"/>
                </a:solidFill>
              </a:rPr>
              <a:t>Педагог осуществляет оказание поддержки родителям ребенка с ОВЗ через беседу, информирование о достижениях их ребенка за день, о положительных моментах коммуникации с остальными детьми. </a:t>
            </a:r>
          </a:p>
          <a:p>
            <a:pPr indent="0">
              <a:buNone/>
            </a:pPr>
            <a:r>
              <a:rPr lang="ru-RU" sz="1800" dirty="0">
                <a:solidFill>
                  <a:srgbClr val="002060"/>
                </a:solidFill>
              </a:rPr>
              <a:t>       </a:t>
            </a:r>
          </a:p>
          <a:p>
            <a:pPr indent="0">
              <a:buNone/>
            </a:pPr>
            <a:r>
              <a:rPr lang="ru-RU" sz="1800">
                <a:solidFill>
                  <a:srgbClr val="002060"/>
                </a:solidFill>
              </a:rPr>
              <a:t>         С </a:t>
            </a:r>
            <a:r>
              <a:rPr lang="ru-RU" sz="1800" dirty="0">
                <a:solidFill>
                  <a:srgbClr val="002060"/>
                </a:solidFill>
              </a:rPr>
              <a:t>родителями можно обсудить то, на что им стоит обратить внимание и пообщаться со своим ребенком, что скорректировать: неопрятный вид и прочие решаемые факторы, которые могут вызывать у других детей критику и агрессию. </a:t>
            </a:r>
          </a:p>
          <a:p>
            <a:pPr indent="0">
              <a:buNone/>
            </a:pPr>
            <a:r>
              <a:rPr lang="ru-RU" sz="1800" dirty="0">
                <a:solidFill>
                  <a:srgbClr val="002060"/>
                </a:solidFill>
              </a:rPr>
              <a:t>        Специалисты междисциплинарной команды должны разработать механизм обратной связи с родителями детей с ОВЗ, чтобы иметь возможность давать задания, упражнения, виды работ, которые родители должны выполнять с ребенком дома. Это могут быть определенные дни и часы для консультаций, специальные тетради, которые можно взять на выходные и провести по ним работу с ребенком, информационные чаты со специалистами и родителями детей с ОВЗ. </a:t>
            </a:r>
            <a:endParaRPr lang="en-US" sz="1800" dirty="0">
              <a:solidFill>
                <a:srgbClr val="002060"/>
              </a:solidFill>
            </a:endParaRPr>
          </a:p>
        </p:txBody>
      </p:sp>
      <p:sp>
        <p:nvSpPr>
          <p:cNvPr id="32" name="Прямоугольник 31"/>
          <p:cNvSpPr/>
          <p:nvPr/>
        </p:nvSpPr>
        <p:spPr>
          <a:xfrm>
            <a:off x="6929454" y="6429396"/>
            <a:ext cx="2214546" cy="428604"/>
          </a:xfrm>
          <a:prstGeom prst="rect">
            <a:avLst/>
          </a:prstGeom>
          <a:solidFill>
            <a:srgbClr val="63B4FD"/>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val="1999269711"/>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3228679" y="2038473"/>
            <a:ext cx="5715040" cy="1379555"/>
          </a:xfrm>
        </p:spPr>
        <p:txBody>
          <a:bodyPr/>
          <a:lstStyle/>
          <a:p>
            <a:pPr algn="l"/>
            <a:r>
              <a:rPr lang="ru-RU" dirty="0">
                <a:solidFill>
                  <a:srgbClr val="002060"/>
                </a:solidFill>
              </a:rPr>
              <a:t>Спасибо </a:t>
            </a:r>
            <a:br>
              <a:rPr lang="ru-RU" dirty="0">
                <a:solidFill>
                  <a:srgbClr val="002060"/>
                </a:solidFill>
              </a:rPr>
            </a:br>
            <a:r>
              <a:rPr lang="ru-RU" dirty="0">
                <a:solidFill>
                  <a:srgbClr val="002060"/>
                </a:solidFill>
              </a:rPr>
              <a:t>за внимание!</a:t>
            </a:r>
            <a:endParaRPr lang="en-US" dirty="0">
              <a:solidFill>
                <a:srgbClr val="002060"/>
              </a:solidFill>
            </a:endParaRPr>
          </a:p>
        </p:txBody>
      </p:sp>
      <p:sp>
        <p:nvSpPr>
          <p:cNvPr id="4" name="Прямоугольник 3"/>
          <p:cNvSpPr/>
          <p:nvPr/>
        </p:nvSpPr>
        <p:spPr>
          <a:xfrm>
            <a:off x="6715140" y="6215082"/>
            <a:ext cx="2214546" cy="428604"/>
          </a:xfrm>
          <a:prstGeom prst="rect">
            <a:avLst/>
          </a:prstGeom>
          <a:solidFill>
            <a:srgbClr val="7FC1FD"/>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Tree>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899592" y="116632"/>
            <a:ext cx="6934200" cy="984742"/>
          </a:xfrm>
        </p:spPr>
        <p:txBody>
          <a:bodyPr/>
          <a:lstStyle/>
          <a:p>
            <a:r>
              <a:rPr lang="ru-RU" sz="4000" dirty="0">
                <a:solidFill>
                  <a:srgbClr val="002060"/>
                </a:solidFill>
                <a:latin typeface="Times New Roman" pitchFamily="18" charset="0"/>
                <a:cs typeface="Times New Roman" pitchFamily="18" charset="0"/>
              </a:rPr>
              <a:t>Основные понятия</a:t>
            </a:r>
            <a:endParaRPr lang="en-US" sz="4000" dirty="0">
              <a:solidFill>
                <a:srgbClr val="002060"/>
              </a:solidFill>
              <a:latin typeface="Times New Roman" pitchFamily="18" charset="0"/>
              <a:cs typeface="Times New Roman" pitchFamily="18" charset="0"/>
            </a:endParaRPr>
          </a:p>
        </p:txBody>
      </p:sp>
      <p:sp>
        <p:nvSpPr>
          <p:cNvPr id="32" name="Прямоугольник 31"/>
          <p:cNvSpPr/>
          <p:nvPr/>
        </p:nvSpPr>
        <p:spPr>
          <a:xfrm>
            <a:off x="6929454" y="6429396"/>
            <a:ext cx="2214546" cy="428604"/>
          </a:xfrm>
          <a:prstGeom prst="rect">
            <a:avLst/>
          </a:prstGeom>
          <a:solidFill>
            <a:srgbClr val="63B4FD"/>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
        <p:nvSpPr>
          <p:cNvPr id="9220" name="Rectangle 4"/>
          <p:cNvSpPr>
            <a:spLocks noGrp="1" noChangeArrowheads="1"/>
          </p:cNvSpPr>
          <p:nvPr>
            <p:ph type="body" idx="1"/>
          </p:nvPr>
        </p:nvSpPr>
        <p:spPr bwMode="black">
          <a:xfrm>
            <a:off x="539552" y="1077434"/>
            <a:ext cx="8604448" cy="5351962"/>
          </a:xfrm>
          <a:noFill/>
          <a:ln/>
        </p:spPr>
        <p:txBody>
          <a:bodyPr/>
          <a:lstStyle/>
          <a:p>
            <a:pPr indent="342900"/>
            <a:r>
              <a:rPr lang="ru-RU" sz="1900" b="1" dirty="0">
                <a:solidFill>
                  <a:srgbClr val="FF0000"/>
                </a:solidFill>
                <a:cs typeface="Times New Roman" pitchFamily="18" charset="0"/>
              </a:rPr>
              <a:t>Инклюзивное образование </a:t>
            </a:r>
            <a:r>
              <a:rPr lang="ru-RU" sz="1900" dirty="0">
                <a:solidFill>
                  <a:srgbClr val="002060"/>
                </a:solidFill>
                <a:cs typeface="Times New Roman" pitchFamily="18" charset="0"/>
              </a:rPr>
              <a:t>– обеспечение равного доступа к образованию для всех воспитанников с учетом разнообразия особых образовательных потребностей и индивидуальных возможностей. </a:t>
            </a:r>
          </a:p>
          <a:p>
            <a:pPr indent="342900"/>
            <a:r>
              <a:rPr lang="ru-RU" sz="1900" b="1" dirty="0">
                <a:solidFill>
                  <a:srgbClr val="FF0000"/>
                </a:solidFill>
                <a:cs typeface="Times New Roman" pitchFamily="18" charset="0"/>
              </a:rPr>
              <a:t>Обучающийся с ограниченными возможностями здоровья </a:t>
            </a:r>
            <a:r>
              <a:rPr lang="ru-RU" sz="1900" dirty="0">
                <a:solidFill>
                  <a:srgbClr val="002060"/>
                </a:solidFill>
                <a:cs typeface="Times New Roman" pitchFamily="18" charset="0"/>
              </a:rPr>
              <a:t>– физическое лицо, имеющее недостатки в физическом и / или психологическом развитии, подтвержденные психолого-медико-педагогической комиссией и препятствующие получению образования без создания специальных условий.</a:t>
            </a:r>
          </a:p>
          <a:p>
            <a:pPr indent="342900"/>
            <a:r>
              <a:rPr lang="ru-RU" sz="1900" b="1" dirty="0">
                <a:solidFill>
                  <a:srgbClr val="FF0000"/>
                </a:solidFill>
                <a:cs typeface="Times New Roman" pitchFamily="18" charset="0"/>
              </a:rPr>
              <a:t>Инвалид</a:t>
            </a:r>
            <a:r>
              <a:rPr lang="ru-RU" sz="1900" b="1" dirty="0">
                <a:solidFill>
                  <a:srgbClr val="002060"/>
                </a:solidFill>
                <a:cs typeface="Times New Roman" pitchFamily="18" charset="0"/>
              </a:rPr>
              <a:t> </a:t>
            </a:r>
            <a:r>
              <a:rPr lang="ru-RU" sz="1900" dirty="0">
                <a:solidFill>
                  <a:srgbClr val="002060"/>
                </a:solidFill>
                <a:cs typeface="Times New Roman" pitchFamily="18" charset="0"/>
              </a:rPr>
              <a:t>– лицо, которое имеет нарушение здоровья со стойким расстройством функций организма, обусловленное заболеваниями, последствиями травм или дефектами, приводящее к ограничению жизнедеятельности и вызывающее необходимость социальной защиты. Лицам в возрасте до 18 лет устанавливается категория «ребенок-инвалид». </a:t>
            </a:r>
          </a:p>
          <a:p>
            <a:pPr indent="342900"/>
            <a:r>
              <a:rPr lang="ru-RU" sz="1900" dirty="0">
                <a:solidFill>
                  <a:srgbClr val="002060"/>
                </a:solidFill>
                <a:cs typeface="Times New Roman" pitchFamily="18" charset="0"/>
              </a:rPr>
              <a:t>Статус «ребенок-инвалид» присваивается бюро медико-социальной экспертизы (далее – МСЭ), такой ребенок имеет документ – индивидуальную программу реабилитации и </a:t>
            </a:r>
            <a:r>
              <a:rPr lang="ru-RU" sz="1900" dirty="0" err="1">
                <a:solidFill>
                  <a:srgbClr val="002060"/>
                </a:solidFill>
                <a:cs typeface="Times New Roman" pitchFamily="18" charset="0"/>
              </a:rPr>
              <a:t>абилитации</a:t>
            </a:r>
            <a:r>
              <a:rPr lang="ru-RU" sz="1900" dirty="0">
                <a:solidFill>
                  <a:srgbClr val="002060"/>
                </a:solidFill>
                <a:cs typeface="Times New Roman" pitchFamily="18" charset="0"/>
              </a:rPr>
              <a:t>     </a:t>
            </a:r>
          </a:p>
          <a:p>
            <a:pPr indent="342900"/>
            <a:r>
              <a:rPr lang="ru-RU" sz="1900" dirty="0">
                <a:solidFill>
                  <a:srgbClr val="002060"/>
                </a:solidFill>
                <a:cs typeface="Times New Roman" pitchFamily="18" charset="0"/>
              </a:rPr>
              <a:t>     Ребенок-инвалид может не являться ребенком с ОВЗ. </a:t>
            </a:r>
          </a:p>
          <a:p>
            <a:pPr indent="342900"/>
            <a:endParaRPr lang="en-US" sz="20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948312" y="116632"/>
            <a:ext cx="6934200" cy="984742"/>
          </a:xfrm>
        </p:spPr>
        <p:txBody>
          <a:bodyPr/>
          <a:lstStyle/>
          <a:p>
            <a:r>
              <a:rPr lang="ru-RU" sz="4000" dirty="0">
                <a:solidFill>
                  <a:srgbClr val="002060"/>
                </a:solidFill>
                <a:latin typeface="Times New Roman" pitchFamily="18" charset="0"/>
                <a:cs typeface="Times New Roman" pitchFamily="18" charset="0"/>
              </a:rPr>
              <a:t>Основные понятия</a:t>
            </a:r>
            <a:endParaRPr lang="en-US" sz="4000" dirty="0">
              <a:solidFill>
                <a:srgbClr val="002060"/>
              </a:solidFill>
              <a:latin typeface="Times New Roman" pitchFamily="18" charset="0"/>
              <a:cs typeface="Times New Roman" pitchFamily="18" charset="0"/>
            </a:endParaRPr>
          </a:p>
        </p:txBody>
      </p:sp>
      <p:sp>
        <p:nvSpPr>
          <p:cNvPr id="9220" name="Rectangle 4"/>
          <p:cNvSpPr>
            <a:spLocks noGrp="1" noChangeArrowheads="1"/>
          </p:cNvSpPr>
          <p:nvPr>
            <p:ph type="body" idx="1"/>
          </p:nvPr>
        </p:nvSpPr>
        <p:spPr bwMode="black">
          <a:xfrm>
            <a:off x="755576" y="1114912"/>
            <a:ext cx="8364769" cy="4680520"/>
          </a:xfrm>
          <a:noFill/>
          <a:ln/>
        </p:spPr>
        <p:txBody>
          <a:bodyPr/>
          <a:lstStyle/>
          <a:p>
            <a:pPr indent="342900"/>
            <a:r>
              <a:rPr lang="ru-RU" sz="2000" b="1" dirty="0">
                <a:solidFill>
                  <a:srgbClr val="FF0000"/>
                </a:solidFill>
                <a:cs typeface="Times New Roman" pitchFamily="18" charset="0"/>
              </a:rPr>
              <a:t>Психолого-медико-педагогическая комиссия (далее – ПМПК) </a:t>
            </a:r>
            <a:r>
              <a:rPr lang="ru-RU" sz="2000" dirty="0">
                <a:solidFill>
                  <a:srgbClr val="002060"/>
                </a:solidFill>
                <a:cs typeface="Times New Roman" pitchFamily="18" charset="0"/>
              </a:rPr>
              <a:t>создается в целях своевременного выявления детей с особенностями в физическом и / или психическом развитии и / или отклонениями в поведении, проведения их комплексного психолого-медико-педагогического обследования (далее – обследование) и подготовки по результатам обследования рекомендаций по оказанию им психолого-медико-педагогической помощи, организации их обучения и воспитания, а также подтверждения, уточнения или изменения ранее данных рекомендаций.</a:t>
            </a:r>
          </a:p>
          <a:p>
            <a:pPr indent="342900"/>
            <a:r>
              <a:rPr lang="ru-RU" sz="2000" b="1" dirty="0">
                <a:solidFill>
                  <a:srgbClr val="FF0000"/>
                </a:solidFill>
                <a:cs typeface="Times New Roman" pitchFamily="18" charset="0"/>
              </a:rPr>
              <a:t>Психолого-педагогический консилиум организации (далее – </a:t>
            </a:r>
            <a:r>
              <a:rPr lang="ru-RU" sz="2000" b="1" dirty="0" err="1">
                <a:solidFill>
                  <a:srgbClr val="FF0000"/>
                </a:solidFill>
                <a:cs typeface="Times New Roman" pitchFamily="18" charset="0"/>
              </a:rPr>
              <a:t>ППк</a:t>
            </a:r>
            <a:r>
              <a:rPr lang="ru-RU" sz="2000" b="1" dirty="0">
                <a:solidFill>
                  <a:srgbClr val="FF0000"/>
                </a:solidFill>
                <a:cs typeface="Times New Roman" pitchFamily="18" charset="0"/>
              </a:rPr>
              <a:t>) </a:t>
            </a:r>
            <a:r>
              <a:rPr lang="ru-RU" sz="2000" dirty="0">
                <a:solidFill>
                  <a:srgbClr val="002060"/>
                </a:solidFill>
                <a:cs typeface="Times New Roman" pitchFamily="18" charset="0"/>
              </a:rPr>
              <a:t>– одна из форм взаимодействия руководящих и педагогических работников организации, осуществляющей образовательную деятельность, с целью создания оптимальных условий обучения, развития, социализации и адаптации воспитанников посредством психолого-педагогического сопровождения. </a:t>
            </a:r>
            <a:endParaRPr lang="en-US" sz="2000" dirty="0">
              <a:solidFill>
                <a:srgbClr val="002060"/>
              </a:solidFill>
            </a:endParaRPr>
          </a:p>
        </p:txBody>
      </p:sp>
      <p:sp>
        <p:nvSpPr>
          <p:cNvPr id="32" name="Прямоугольник 31"/>
          <p:cNvSpPr/>
          <p:nvPr/>
        </p:nvSpPr>
        <p:spPr>
          <a:xfrm>
            <a:off x="6929454" y="6429396"/>
            <a:ext cx="2214546" cy="428604"/>
          </a:xfrm>
          <a:prstGeom prst="rect">
            <a:avLst/>
          </a:prstGeom>
          <a:solidFill>
            <a:srgbClr val="63B4FD"/>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val="1249382327"/>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899592" y="260648"/>
            <a:ext cx="6934200" cy="984742"/>
          </a:xfrm>
        </p:spPr>
        <p:txBody>
          <a:bodyPr/>
          <a:lstStyle/>
          <a:p>
            <a:r>
              <a:rPr lang="ru-RU" sz="4000" dirty="0">
                <a:solidFill>
                  <a:srgbClr val="002060"/>
                </a:solidFill>
                <a:latin typeface="Times New Roman" pitchFamily="18" charset="0"/>
                <a:cs typeface="Times New Roman" pitchFamily="18" charset="0"/>
              </a:rPr>
              <a:t>Основные понятия</a:t>
            </a:r>
            <a:endParaRPr lang="en-US" sz="4000" dirty="0">
              <a:solidFill>
                <a:srgbClr val="002060"/>
              </a:solidFill>
              <a:latin typeface="Times New Roman" pitchFamily="18" charset="0"/>
              <a:cs typeface="Times New Roman" pitchFamily="18" charset="0"/>
            </a:endParaRPr>
          </a:p>
        </p:txBody>
      </p:sp>
      <p:sp>
        <p:nvSpPr>
          <p:cNvPr id="9220" name="Rectangle 4"/>
          <p:cNvSpPr>
            <a:spLocks noGrp="1" noChangeArrowheads="1"/>
          </p:cNvSpPr>
          <p:nvPr>
            <p:ph type="body" idx="1"/>
          </p:nvPr>
        </p:nvSpPr>
        <p:spPr bwMode="black">
          <a:xfrm>
            <a:off x="875402" y="1340768"/>
            <a:ext cx="8216510" cy="4680520"/>
          </a:xfrm>
          <a:noFill/>
          <a:ln/>
        </p:spPr>
        <p:txBody>
          <a:bodyPr/>
          <a:lstStyle/>
          <a:p>
            <a:pPr indent="342900"/>
            <a:r>
              <a:rPr lang="ru-RU" sz="2000" b="1" dirty="0">
                <a:solidFill>
                  <a:srgbClr val="FF0000"/>
                </a:solidFill>
                <a:cs typeface="Times New Roman" pitchFamily="18" charset="0"/>
              </a:rPr>
              <a:t>Специальные условия </a:t>
            </a:r>
            <a:r>
              <a:rPr lang="ru-RU" sz="2000" dirty="0">
                <a:solidFill>
                  <a:srgbClr val="FF0000"/>
                </a:solidFill>
                <a:cs typeface="Times New Roman" pitchFamily="18" charset="0"/>
              </a:rPr>
              <a:t>для получения образования обучающимися с ограниченными возможностями здоровья </a:t>
            </a:r>
            <a:r>
              <a:rPr lang="ru-RU" sz="2000" dirty="0">
                <a:solidFill>
                  <a:srgbClr val="002060"/>
                </a:solidFill>
                <a:cs typeface="Times New Roman" pitchFamily="18" charset="0"/>
              </a:rPr>
              <a:t>– условия обучения, воспитания и развития таких воспитанников, включающие в себя использование специальных образовательных программ и методов обучения и воспитания, специальных учебников, учебных пособий и дидактических материалов, специальных технических средств обучения коллективного и индивидуального пользования, предоставление услуг ассистента (помощника), оказывающего обучающимся необходимую техническую помощь, проведение групповых и индивидуальных коррекционных занятий, обеспечение доступа в здания организаций, осуществляющих образовательную деятельность, и другие условия, без которых невозможно или затруднено освоение образовательных программ обучающимися с ограниченными возможностями здоровья.</a:t>
            </a:r>
            <a:endParaRPr lang="en-US" sz="2000" dirty="0">
              <a:solidFill>
                <a:srgbClr val="002060"/>
              </a:solidFill>
            </a:endParaRPr>
          </a:p>
        </p:txBody>
      </p:sp>
      <p:sp>
        <p:nvSpPr>
          <p:cNvPr id="32" name="Прямоугольник 31"/>
          <p:cNvSpPr/>
          <p:nvPr/>
        </p:nvSpPr>
        <p:spPr>
          <a:xfrm>
            <a:off x="6929454" y="6429396"/>
            <a:ext cx="2214546" cy="428604"/>
          </a:xfrm>
          <a:prstGeom prst="rect">
            <a:avLst/>
          </a:prstGeom>
          <a:solidFill>
            <a:srgbClr val="63B4FD"/>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val="348929322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11560" y="0"/>
            <a:ext cx="7786742" cy="1214446"/>
          </a:xfrm>
        </p:spPr>
        <p:txBody>
          <a:bodyPr/>
          <a:lstStyle/>
          <a:p>
            <a:r>
              <a:rPr lang="ru-RU" sz="4000" dirty="0">
                <a:solidFill>
                  <a:srgbClr val="002060"/>
                </a:solidFill>
                <a:latin typeface="Times New Roman" pitchFamily="18" charset="0"/>
                <a:cs typeface="Times New Roman" pitchFamily="18" charset="0"/>
              </a:rPr>
              <a:t>Основные понятия</a:t>
            </a:r>
            <a:endParaRPr lang="en-US" sz="4000" dirty="0">
              <a:solidFill>
                <a:srgbClr val="002060"/>
              </a:solidFill>
              <a:latin typeface="Times New Roman" pitchFamily="18" charset="0"/>
              <a:cs typeface="Times New Roman" pitchFamily="18" charset="0"/>
            </a:endParaRPr>
          </a:p>
        </p:txBody>
      </p:sp>
      <p:sp>
        <p:nvSpPr>
          <p:cNvPr id="32" name="Прямоугольник 31"/>
          <p:cNvSpPr/>
          <p:nvPr/>
        </p:nvSpPr>
        <p:spPr>
          <a:xfrm>
            <a:off x="6929454" y="6429396"/>
            <a:ext cx="2214546" cy="428604"/>
          </a:xfrm>
          <a:prstGeom prst="rect">
            <a:avLst/>
          </a:prstGeom>
          <a:solidFill>
            <a:srgbClr val="63B4FD"/>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
        <p:nvSpPr>
          <p:cNvPr id="9220" name="Rectangle 4"/>
          <p:cNvSpPr>
            <a:spLocks noGrp="1" noChangeArrowheads="1"/>
          </p:cNvSpPr>
          <p:nvPr>
            <p:ph type="body" idx="1"/>
          </p:nvPr>
        </p:nvSpPr>
        <p:spPr bwMode="black">
          <a:xfrm>
            <a:off x="1058970" y="1214446"/>
            <a:ext cx="7905518" cy="5310898"/>
          </a:xfrm>
          <a:noFill/>
          <a:ln/>
        </p:spPr>
        <p:txBody>
          <a:bodyPr/>
          <a:lstStyle/>
          <a:p>
            <a:r>
              <a:rPr lang="ru-RU" sz="2000" b="1" dirty="0">
                <a:solidFill>
                  <a:srgbClr val="FF0000"/>
                </a:solidFill>
                <a:cs typeface="Times New Roman" pitchFamily="18" charset="0"/>
              </a:rPr>
              <a:t>Адаптированная образовательная программа </a:t>
            </a:r>
            <a:r>
              <a:rPr lang="ru-RU" sz="2000" dirty="0">
                <a:solidFill>
                  <a:srgbClr val="002060"/>
                </a:solidFill>
                <a:cs typeface="Times New Roman" pitchFamily="18" charset="0"/>
              </a:rPr>
              <a:t>– образовательная программа, адаптированная для обучения лиц с ограниченными возможностями здоровья с учетом особенностей их психофизического развития, индивидуальных возможностей и при необходимости обеспечивающая коррекцию нарушений развития и социальную адаптацию указанных лиц. </a:t>
            </a:r>
          </a:p>
          <a:p>
            <a:r>
              <a:rPr lang="ru-RU" sz="2000" b="1" dirty="0">
                <a:solidFill>
                  <a:srgbClr val="FF0000"/>
                </a:solidFill>
                <a:cs typeface="Times New Roman" pitchFamily="18" charset="0"/>
              </a:rPr>
              <a:t>Индивидуальная программа реабилитации или </a:t>
            </a:r>
            <a:r>
              <a:rPr lang="ru-RU" sz="2000" b="1" dirty="0" err="1">
                <a:solidFill>
                  <a:srgbClr val="FF0000"/>
                </a:solidFill>
                <a:cs typeface="Times New Roman" pitchFamily="18" charset="0"/>
              </a:rPr>
              <a:t>абилитации</a:t>
            </a:r>
            <a:r>
              <a:rPr lang="ru-RU" sz="2000" b="1" dirty="0">
                <a:solidFill>
                  <a:srgbClr val="FF0000"/>
                </a:solidFill>
                <a:cs typeface="Times New Roman" pitchFamily="18" charset="0"/>
              </a:rPr>
              <a:t> инвалида </a:t>
            </a:r>
            <a:r>
              <a:rPr lang="ru-RU" sz="2000" dirty="0">
                <a:solidFill>
                  <a:srgbClr val="002060"/>
                </a:solidFill>
                <a:cs typeface="Times New Roman" pitchFamily="18" charset="0"/>
              </a:rPr>
              <a:t>– документ, в котором перечислены все медицинские, профессиональные и иные мероприятия, на которые человек с инвалидностью вправе рассчитывать, а также услуги и технические средства, которые он вправе получить. </a:t>
            </a:r>
          </a:p>
          <a:p>
            <a:pPr marL="0" indent="0">
              <a:buNone/>
            </a:pPr>
            <a:r>
              <a:rPr lang="ru-RU" sz="2000" i="1" dirty="0">
                <a:solidFill>
                  <a:srgbClr val="002060"/>
                </a:solidFill>
                <a:cs typeface="Times New Roman" pitchFamily="18" charset="0"/>
              </a:rPr>
              <a:t>        Ребенок, который имеет статус «инвалид», не всегда может иметь статус «ОВЗ» и наоборот. </a:t>
            </a:r>
            <a:endParaRPr lang="en-US" sz="2000" i="1" dirty="0">
              <a:cs typeface="Times New Roman" pitchFamily="18" charset="0"/>
            </a:endParaRPr>
          </a:p>
        </p:txBody>
      </p:sp>
    </p:spTree>
  </p:cSld>
  <p:clrMapOvr>
    <a:masterClrMapping/>
  </p:clrMapOvr>
  <p:transition spd="med">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11560" y="0"/>
            <a:ext cx="7786742" cy="1214446"/>
          </a:xfrm>
        </p:spPr>
        <p:txBody>
          <a:bodyPr/>
          <a:lstStyle/>
          <a:p>
            <a:r>
              <a:rPr lang="ru-RU" sz="4000" dirty="0">
                <a:solidFill>
                  <a:srgbClr val="002060"/>
                </a:solidFill>
                <a:latin typeface="Times New Roman" pitchFamily="18" charset="0"/>
                <a:cs typeface="Times New Roman" pitchFamily="18" charset="0"/>
              </a:rPr>
              <a:t>Основные понятия</a:t>
            </a:r>
            <a:endParaRPr lang="en-US" sz="4000" dirty="0">
              <a:solidFill>
                <a:srgbClr val="002060"/>
              </a:solidFill>
              <a:latin typeface="Times New Roman" pitchFamily="18" charset="0"/>
              <a:cs typeface="Times New Roman" pitchFamily="18" charset="0"/>
            </a:endParaRPr>
          </a:p>
        </p:txBody>
      </p:sp>
      <p:sp>
        <p:nvSpPr>
          <p:cNvPr id="32" name="Прямоугольник 31"/>
          <p:cNvSpPr/>
          <p:nvPr/>
        </p:nvSpPr>
        <p:spPr>
          <a:xfrm>
            <a:off x="6929454" y="6429396"/>
            <a:ext cx="2214546" cy="428604"/>
          </a:xfrm>
          <a:prstGeom prst="rect">
            <a:avLst/>
          </a:prstGeom>
          <a:solidFill>
            <a:srgbClr val="63B4FD"/>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
        <p:nvSpPr>
          <p:cNvPr id="9220" name="Rectangle 4"/>
          <p:cNvSpPr>
            <a:spLocks noGrp="1" noChangeArrowheads="1"/>
          </p:cNvSpPr>
          <p:nvPr>
            <p:ph type="body" idx="1"/>
          </p:nvPr>
        </p:nvSpPr>
        <p:spPr bwMode="black">
          <a:xfrm>
            <a:off x="611560" y="1166472"/>
            <a:ext cx="8072494" cy="5310898"/>
          </a:xfrm>
          <a:noFill/>
          <a:ln/>
        </p:spPr>
        <p:txBody>
          <a:bodyPr/>
          <a:lstStyle/>
          <a:p>
            <a:r>
              <a:rPr lang="ru-RU" sz="2000" b="1" dirty="0">
                <a:solidFill>
                  <a:srgbClr val="FF0000"/>
                </a:solidFill>
                <a:cs typeface="Times New Roman" pitchFamily="18" charset="0"/>
              </a:rPr>
              <a:t>Коррекционно-развивающая работа в ОО </a:t>
            </a:r>
            <a:r>
              <a:rPr lang="ru-RU" sz="2000" dirty="0">
                <a:solidFill>
                  <a:srgbClr val="002060"/>
                </a:solidFill>
                <a:cs typeface="Times New Roman" pitchFamily="18" charset="0"/>
              </a:rPr>
              <a:t>– устранение отклонений в психическом и личностном развитии ребенка, работа по развитию способностей ребенка, формированию его личности. Коррекционно-развивающая работа должна носить целостный характер, ориентироваться на развитие личности и психического мира ребенка в целом. </a:t>
            </a:r>
          </a:p>
          <a:p>
            <a:r>
              <a:rPr lang="ru-RU" sz="2000" b="1" dirty="0">
                <a:solidFill>
                  <a:srgbClr val="FF0000"/>
                </a:solidFill>
                <a:cs typeface="Times New Roman" pitchFamily="18" charset="0"/>
              </a:rPr>
              <a:t>Междисциплинарная команда – </a:t>
            </a:r>
            <a:r>
              <a:rPr lang="ru-RU" sz="2000" dirty="0">
                <a:solidFill>
                  <a:srgbClr val="002060"/>
                </a:solidFill>
                <a:cs typeface="Times New Roman" pitchFamily="18" charset="0"/>
              </a:rPr>
              <a:t>группа людей с дополняющими друг друга навыками, объединенных одной целью, общими задачами, для реализации которых команда поддерживает внутри себя взаимную коллективную ответственность за результативность проведенных мероприятий. Междисциплинарная команда может состоять из специалистов различных специальностей или предметных областей (педагог-психолог, педагог, педагог дополнительного образования, учитель-логопед, педагог-дефектолог, тьютор, социальный педагог и другие специалисты). </a:t>
            </a:r>
            <a:endParaRPr lang="en-US" sz="2000" i="1" dirty="0">
              <a:solidFill>
                <a:srgbClr val="002060"/>
              </a:solidFill>
              <a:cs typeface="Times New Roman" pitchFamily="18" charset="0"/>
            </a:endParaRPr>
          </a:p>
        </p:txBody>
      </p:sp>
    </p:spTree>
    <p:extLst>
      <p:ext uri="{BB962C8B-B14F-4D97-AF65-F5344CB8AC3E}">
        <p14:creationId xmlns:p14="http://schemas.microsoft.com/office/powerpoint/2010/main" val="325635039"/>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11560" y="116632"/>
            <a:ext cx="7786742" cy="1214446"/>
          </a:xfrm>
        </p:spPr>
        <p:txBody>
          <a:bodyPr/>
          <a:lstStyle/>
          <a:p>
            <a:r>
              <a:rPr lang="ru-RU" sz="3500" dirty="0">
                <a:solidFill>
                  <a:srgbClr val="002060"/>
                </a:solidFill>
                <a:latin typeface="Times New Roman" pitchFamily="18" charset="0"/>
                <a:cs typeface="Times New Roman" pitchFamily="18" charset="0"/>
              </a:rPr>
              <a:t>Рекомендуемые формы и темы просвещения родителей</a:t>
            </a:r>
            <a:endParaRPr lang="en-US" sz="3500" dirty="0">
              <a:solidFill>
                <a:srgbClr val="002060"/>
              </a:solidFill>
              <a:latin typeface="Times New Roman" pitchFamily="18" charset="0"/>
              <a:cs typeface="Times New Roman" pitchFamily="18" charset="0"/>
            </a:endParaRPr>
          </a:p>
        </p:txBody>
      </p:sp>
      <p:sp>
        <p:nvSpPr>
          <p:cNvPr id="32" name="Прямоугольник 31"/>
          <p:cNvSpPr/>
          <p:nvPr/>
        </p:nvSpPr>
        <p:spPr>
          <a:xfrm>
            <a:off x="6929454" y="6429396"/>
            <a:ext cx="2214546" cy="428604"/>
          </a:xfrm>
          <a:prstGeom prst="rect">
            <a:avLst/>
          </a:prstGeom>
          <a:solidFill>
            <a:srgbClr val="63B4FD"/>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graphicFrame>
        <p:nvGraphicFramePr>
          <p:cNvPr id="3" name="Схема 2">
            <a:extLst>
              <a:ext uri="{FF2B5EF4-FFF2-40B4-BE49-F238E27FC236}">
                <a16:creationId xmlns:a16="http://schemas.microsoft.com/office/drawing/2014/main" id="{E6EE0182-3987-4CC2-B276-C3F3003EDAF6}"/>
              </a:ext>
            </a:extLst>
          </p:cNvPr>
          <p:cNvGraphicFramePr/>
          <p:nvPr>
            <p:extLst>
              <p:ext uri="{D42A27DB-BD31-4B8C-83A1-F6EECF244321}">
                <p14:modId xmlns:p14="http://schemas.microsoft.com/office/powerpoint/2010/main" val="145874868"/>
              </p:ext>
            </p:extLst>
          </p:nvPr>
        </p:nvGraphicFramePr>
        <p:xfrm>
          <a:off x="1259632" y="1484784"/>
          <a:ext cx="7560840"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5391758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Прямоугольник 24"/>
          <p:cNvSpPr/>
          <p:nvPr/>
        </p:nvSpPr>
        <p:spPr>
          <a:xfrm>
            <a:off x="6929454" y="6429396"/>
            <a:ext cx="2214546" cy="428604"/>
          </a:xfrm>
          <a:prstGeom prst="rect">
            <a:avLst/>
          </a:prstGeom>
          <a:solidFill>
            <a:srgbClr val="63B4FD"/>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grpSp>
        <p:nvGrpSpPr>
          <p:cNvPr id="27" name="Группа 26">
            <a:extLst>
              <a:ext uri="{FF2B5EF4-FFF2-40B4-BE49-F238E27FC236}">
                <a16:creationId xmlns:a16="http://schemas.microsoft.com/office/drawing/2014/main" id="{A16B59BA-1B3A-4374-9A3C-18ADDAF9649D}"/>
              </a:ext>
            </a:extLst>
          </p:cNvPr>
          <p:cNvGrpSpPr/>
          <p:nvPr/>
        </p:nvGrpSpPr>
        <p:grpSpPr>
          <a:xfrm>
            <a:off x="1403648" y="260648"/>
            <a:ext cx="5691994" cy="717622"/>
            <a:chOff x="1038548" y="-1815061"/>
            <a:chExt cx="5691994" cy="717622"/>
          </a:xfrm>
        </p:grpSpPr>
        <p:sp>
          <p:nvSpPr>
            <p:cNvPr id="28" name="Прямоугольник 27">
              <a:extLst>
                <a:ext uri="{FF2B5EF4-FFF2-40B4-BE49-F238E27FC236}">
                  <a16:creationId xmlns:a16="http://schemas.microsoft.com/office/drawing/2014/main" id="{CE709090-5AD5-4146-8322-C3EE25F4A771}"/>
                </a:ext>
              </a:extLst>
            </p:cNvPr>
            <p:cNvSpPr/>
            <p:nvPr/>
          </p:nvSpPr>
          <p:spPr>
            <a:xfrm>
              <a:off x="1080953" y="-1815061"/>
              <a:ext cx="5649589" cy="707135"/>
            </a:xfrm>
            <a:prstGeom prst="rect">
              <a:avLst/>
            </a:prstGeom>
          </p:spPr>
          <p:style>
            <a:lnRef idx="0">
              <a:schemeClr val="lt1">
                <a:hueOff val="0"/>
                <a:satOff val="0"/>
                <a:lumOff val="0"/>
                <a:alphaOff val="0"/>
              </a:schemeClr>
            </a:lnRef>
            <a:fillRef idx="3">
              <a:schemeClr val="accent1">
                <a:shade val="60000"/>
                <a:hueOff val="0"/>
                <a:satOff val="0"/>
                <a:lumOff val="0"/>
                <a:alphaOff val="0"/>
              </a:schemeClr>
            </a:fillRef>
            <a:effectRef idx="3">
              <a:schemeClr val="accent1">
                <a:shade val="60000"/>
                <a:hueOff val="0"/>
                <a:satOff val="0"/>
                <a:lumOff val="0"/>
                <a:alphaOff val="0"/>
              </a:schemeClr>
            </a:effectRef>
            <a:fontRef idx="minor">
              <a:schemeClr val="lt1"/>
            </a:fontRef>
          </p:style>
          <p:txBody>
            <a:bodyPr/>
            <a:lstStyle/>
            <a:p>
              <a:endParaRPr lang="ru-RU" dirty="0"/>
            </a:p>
          </p:txBody>
        </p:sp>
        <p:sp>
          <p:nvSpPr>
            <p:cNvPr id="29" name="TextBox 28">
              <a:extLst>
                <a:ext uri="{FF2B5EF4-FFF2-40B4-BE49-F238E27FC236}">
                  <a16:creationId xmlns:a16="http://schemas.microsoft.com/office/drawing/2014/main" id="{556973A6-E14E-4CD2-9707-AB99B90DDE69}"/>
                </a:ext>
              </a:extLst>
            </p:cNvPr>
            <p:cNvSpPr txBox="1"/>
            <p:nvPr/>
          </p:nvSpPr>
          <p:spPr>
            <a:xfrm>
              <a:off x="1038548" y="-1804574"/>
              <a:ext cx="5649589" cy="70713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r>
                <a:rPr lang="ru-RU" sz="2400" i="1" kern="1200" dirty="0"/>
                <a:t>Цели и задачи консультативных форм работы</a:t>
              </a:r>
            </a:p>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endParaRPr lang="ru-RU" sz="2400" i="1" kern="1200" dirty="0"/>
            </a:p>
            <a:p>
              <a:pPr marL="0" lvl="0" indent="0" algn="ctr" defTabSz="1066800">
                <a:lnSpc>
                  <a:spcPct val="90000"/>
                </a:lnSpc>
                <a:spcBef>
                  <a:spcPct val="0"/>
                </a:spcBef>
                <a:spcAft>
                  <a:spcPct val="35000"/>
                </a:spcAft>
                <a:buNone/>
              </a:pPr>
              <a:endParaRPr lang="ru-RU" sz="2400" kern="1200" dirty="0"/>
            </a:p>
          </p:txBody>
        </p:sp>
      </p:grpSp>
      <p:sp>
        <p:nvSpPr>
          <p:cNvPr id="6" name="Объект 5">
            <a:extLst>
              <a:ext uri="{FF2B5EF4-FFF2-40B4-BE49-F238E27FC236}">
                <a16:creationId xmlns:a16="http://schemas.microsoft.com/office/drawing/2014/main" id="{C575413A-FA74-4C2E-B9C6-604FA9BCBC5F}"/>
              </a:ext>
            </a:extLst>
          </p:cNvPr>
          <p:cNvSpPr>
            <a:spLocks noGrp="1"/>
          </p:cNvSpPr>
          <p:nvPr>
            <p:ph idx="1"/>
          </p:nvPr>
        </p:nvSpPr>
        <p:spPr>
          <a:xfrm>
            <a:off x="943321" y="1196752"/>
            <a:ext cx="8229600" cy="5112568"/>
          </a:xfrm>
        </p:spPr>
        <p:txBody>
          <a:bodyPr/>
          <a:lstStyle/>
          <a:p>
            <a:r>
              <a:rPr lang="ru-RU" sz="1800" dirty="0"/>
              <a:t>✓	повышение педагогической культуры родителей;</a:t>
            </a:r>
          </a:p>
          <a:p>
            <a:r>
              <a:rPr lang="ru-RU" sz="1800" dirty="0"/>
              <a:t>✓	информирование родителей о нормативно-правовых аспектах воспитания и обучения ребенка в образовательной организации, его правах, возможностях, условиях воспитания и обучения;</a:t>
            </a:r>
          </a:p>
          <a:p>
            <a:r>
              <a:rPr lang="ru-RU" sz="1800" dirty="0"/>
              <a:t>✓	выработка единого и адекватного понимания проблем ребенка;</a:t>
            </a:r>
          </a:p>
          <a:p>
            <a:r>
              <a:rPr lang="ru-RU" sz="1800" dirty="0"/>
              <a:t>✓	обсуждение хода коррекционной работы;</a:t>
            </a:r>
          </a:p>
          <a:p>
            <a:r>
              <a:rPr lang="ru-RU" sz="1800" dirty="0"/>
              <a:t>✓	донесение до родителей того, что семья должна принимать активное участие в развитии ребенка, чтобы обеспечить непрерывность коррекционно-восстановительного процесса;</a:t>
            </a:r>
          </a:p>
          <a:p>
            <a:r>
              <a:rPr lang="ru-RU" sz="1800" dirty="0"/>
              <a:t>✓	разъяснение «домашних заданий», которые дают специалисты междисциплинарной команды ребенку;</a:t>
            </a:r>
          </a:p>
          <a:p>
            <a:r>
              <a:rPr lang="ru-RU" sz="1800" dirty="0"/>
              <a:t>✓	ознакомление с задачами и формами подготовки детей к школе;</a:t>
            </a:r>
          </a:p>
          <a:p>
            <a:r>
              <a:rPr lang="ru-RU" sz="1800" dirty="0"/>
              <a:t>✓	предоставление информации, ориентированной на запрос родителей о том, с какими статьями, сайтами полезно ознакомиться, вебинары каких специалистов послушать;</a:t>
            </a:r>
          </a:p>
          <a:p>
            <a:pPr>
              <a:buFont typeface="Arial" panose="020B0604020202020204" pitchFamily="34" charset="0"/>
              <a:buChar char="•"/>
            </a:pPr>
            <a:r>
              <a:rPr lang="ru-RU" sz="1800" dirty="0"/>
              <a:t>✓      активная совместная экспериментально-исследовательская деятельность родителей и детей.</a:t>
            </a:r>
          </a:p>
          <a:p>
            <a:endParaRPr lang="ru-RU" sz="1800" dirty="0"/>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Прямоугольник 31"/>
          <p:cNvSpPr/>
          <p:nvPr/>
        </p:nvSpPr>
        <p:spPr>
          <a:xfrm>
            <a:off x="6929454" y="6429396"/>
            <a:ext cx="2214546" cy="428604"/>
          </a:xfrm>
          <a:prstGeom prst="rect">
            <a:avLst/>
          </a:prstGeom>
          <a:solidFill>
            <a:srgbClr val="63B4FD"/>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graphicFrame>
        <p:nvGraphicFramePr>
          <p:cNvPr id="3" name="Схема 2">
            <a:extLst>
              <a:ext uri="{FF2B5EF4-FFF2-40B4-BE49-F238E27FC236}">
                <a16:creationId xmlns:a16="http://schemas.microsoft.com/office/drawing/2014/main" id="{E6EE0182-3987-4CC2-B276-C3F3003EDAF6}"/>
              </a:ext>
            </a:extLst>
          </p:cNvPr>
          <p:cNvGraphicFramePr/>
          <p:nvPr>
            <p:extLst>
              <p:ext uri="{D42A27DB-BD31-4B8C-83A1-F6EECF244321}">
                <p14:modId xmlns:p14="http://schemas.microsoft.com/office/powerpoint/2010/main" val="1605583478"/>
              </p:ext>
            </p:extLst>
          </p:nvPr>
        </p:nvGraphicFramePr>
        <p:xfrm>
          <a:off x="827584" y="413842"/>
          <a:ext cx="8064896"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AD8926E5-7E36-46BE-AFFE-1C52B1F415A3}"/>
              </a:ext>
            </a:extLst>
          </p:cNvPr>
          <p:cNvSpPr txBox="1"/>
          <p:nvPr/>
        </p:nvSpPr>
        <p:spPr>
          <a:xfrm>
            <a:off x="1619672" y="4869160"/>
            <a:ext cx="7056784" cy="1477328"/>
          </a:xfrm>
          <a:prstGeom prst="rect">
            <a:avLst/>
          </a:prstGeom>
          <a:noFill/>
        </p:spPr>
        <p:txBody>
          <a:bodyPr wrap="square" rtlCol="0">
            <a:spAutoFit/>
          </a:bodyPr>
          <a:lstStyle/>
          <a:p>
            <a:pPr indent="457200" algn="just"/>
            <a:r>
              <a:rPr lang="ru-RU" dirty="0"/>
              <a:t>Семья должна принимать активное участие в развитии ребенка, чтобы обеспечить непрерывность коррекционно-восстановительного процесса. Важно, чтобы родители отрабатывали и закрепляли навыки и умения у детей, сформированные специалистами. </a:t>
            </a:r>
          </a:p>
        </p:txBody>
      </p:sp>
    </p:spTree>
    <p:extLst>
      <p:ext uri="{BB962C8B-B14F-4D97-AF65-F5344CB8AC3E}">
        <p14:creationId xmlns:p14="http://schemas.microsoft.com/office/powerpoint/2010/main" val="365585564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587TGp_School_light">
  <a:themeElements>
    <a:clrScheme name="Default Design 2">
      <a:dk1>
        <a:srgbClr val="000000"/>
      </a:dk1>
      <a:lt1>
        <a:srgbClr val="DCFCDE"/>
      </a:lt1>
      <a:dk2>
        <a:srgbClr val="000000"/>
      </a:dk2>
      <a:lt2>
        <a:srgbClr val="FFFFFF"/>
      </a:lt2>
      <a:accent1>
        <a:srgbClr val="AD6DD5"/>
      </a:accent1>
      <a:accent2>
        <a:srgbClr val="4AD828"/>
      </a:accent2>
      <a:accent3>
        <a:srgbClr val="EBFDEC"/>
      </a:accent3>
      <a:accent4>
        <a:srgbClr val="000000"/>
      </a:accent4>
      <a:accent5>
        <a:srgbClr val="D3BAE7"/>
      </a:accent5>
      <a:accent6>
        <a:srgbClr val="42C423"/>
      </a:accent6>
      <a:hlink>
        <a:srgbClr val="F8A858"/>
      </a:hlink>
      <a:folHlink>
        <a:srgbClr val="5FB5EF"/>
      </a:folHlink>
    </a:clrScheme>
    <a:fontScheme name="Default Design">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D9"/>
        </a:lt1>
        <a:dk2>
          <a:srgbClr val="000000"/>
        </a:dk2>
        <a:lt2>
          <a:srgbClr val="FFFFFF"/>
        </a:lt2>
        <a:accent1>
          <a:srgbClr val="6CD69C"/>
        </a:accent1>
        <a:accent2>
          <a:srgbClr val="33CCCC"/>
        </a:accent2>
        <a:accent3>
          <a:srgbClr val="FFFFE9"/>
        </a:accent3>
        <a:accent4>
          <a:srgbClr val="000000"/>
        </a:accent4>
        <a:accent5>
          <a:srgbClr val="BAE8CB"/>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DCFCDE"/>
        </a:lt1>
        <a:dk2>
          <a:srgbClr val="000000"/>
        </a:dk2>
        <a:lt2>
          <a:srgbClr val="FFFFFF"/>
        </a:lt2>
        <a:accent1>
          <a:srgbClr val="AD6DD5"/>
        </a:accent1>
        <a:accent2>
          <a:srgbClr val="4AD828"/>
        </a:accent2>
        <a:accent3>
          <a:srgbClr val="EBFDEC"/>
        </a:accent3>
        <a:accent4>
          <a:srgbClr val="000000"/>
        </a:accent4>
        <a:accent5>
          <a:srgbClr val="D3BAE7"/>
        </a:accent5>
        <a:accent6>
          <a:srgbClr val="42C423"/>
        </a:accent6>
        <a:hlink>
          <a:srgbClr val="F8A858"/>
        </a:hlink>
        <a:folHlink>
          <a:srgbClr val="5FB5EF"/>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CDCE7"/>
        </a:lt1>
        <a:dk2>
          <a:srgbClr val="000000"/>
        </a:dk2>
        <a:lt2>
          <a:srgbClr val="FFFFFF"/>
        </a:lt2>
        <a:accent1>
          <a:srgbClr val="65DADD"/>
        </a:accent1>
        <a:accent2>
          <a:srgbClr val="EB9F15"/>
        </a:accent2>
        <a:accent3>
          <a:srgbClr val="FDEBF1"/>
        </a:accent3>
        <a:accent4>
          <a:srgbClr val="000000"/>
        </a:accent4>
        <a:accent5>
          <a:srgbClr val="B8EAEB"/>
        </a:accent5>
        <a:accent6>
          <a:srgbClr val="D59012"/>
        </a:accent6>
        <a:hlink>
          <a:srgbClr val="B4D977"/>
        </a:hlink>
        <a:folHlink>
          <a:srgbClr val="F973D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587TGp_School_light</Template>
  <TotalTime>977</TotalTime>
  <Words>1438</Words>
  <Application>Microsoft Office PowerPoint</Application>
  <PresentationFormat>Экран (4:3)</PresentationFormat>
  <Paragraphs>100</Paragraphs>
  <Slides>16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16</vt:i4>
      </vt:variant>
    </vt:vector>
  </HeadingPairs>
  <TitlesOfParts>
    <vt:vector size="20" baseType="lpstr">
      <vt:lpstr>Arial</vt:lpstr>
      <vt:lpstr>HeinrichScript</vt:lpstr>
      <vt:lpstr>Times New Roman</vt:lpstr>
      <vt:lpstr>587TGp_School_light</vt:lpstr>
      <vt:lpstr>Поддержка и просвещение  родителей  (законных представителей), воспитывающих ребенка  с ограниченными  возможностями здоровья</vt:lpstr>
      <vt:lpstr>Основные понятия</vt:lpstr>
      <vt:lpstr>Основные понятия</vt:lpstr>
      <vt:lpstr>Основные понятия</vt:lpstr>
      <vt:lpstr>Основные понятия</vt:lpstr>
      <vt:lpstr>Основные понятия</vt:lpstr>
      <vt:lpstr>Рекомендуемые формы и темы просвещения родителей</vt:lpstr>
      <vt:lpstr>Презентация PowerPoint</vt:lpstr>
      <vt:lpstr>Презентация PowerPoint</vt:lpstr>
      <vt:lpstr>Презентация PowerPoint</vt:lpstr>
      <vt:lpstr>Презентация PowerPoint</vt:lpstr>
      <vt:lpstr>Презентация PowerPoint</vt:lpstr>
      <vt:lpstr>Специальные образовательные программы </vt:lpstr>
      <vt:lpstr>Адаптация среды и бытовых условий:</vt:lpstr>
      <vt:lpstr>Программы дополнительного образования для общего развития ребенка. </vt:lpstr>
      <vt:lpstr>Спасибо  за внимание!</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«Фонематическое осознание речи  как средство формирования звукопроизношения       у несовершеннолетних»</dc:title>
  <dc:creator>SERVER</dc:creator>
  <cp:lastModifiedBy>Комп</cp:lastModifiedBy>
  <cp:revision>97</cp:revision>
  <dcterms:created xsi:type="dcterms:W3CDTF">2014-11-17T10:43:35Z</dcterms:created>
  <dcterms:modified xsi:type="dcterms:W3CDTF">2025-03-21T07:01:35Z</dcterms:modified>
</cp:coreProperties>
</file>