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D86"/>
    <a:srgbClr val="29C7FF"/>
    <a:srgbClr val="FF33CC"/>
    <a:srgbClr val="F4B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49" y="1988840"/>
            <a:ext cx="84337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Права родителей (законных представителей) и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государственная поддержка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семей с детьми дошкольного возраста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187" y="355559"/>
            <a:ext cx="7948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детский сад № 30 г. Азова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5661248"/>
            <a:ext cx="29411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МБДУ № 30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Семенченко Н.Б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4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семей в связи с рождением и воспитанием детей на федеральном уровне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43841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 от очередности рождения детей, уровня материального обеспечения семей Федеральным законом от 19 мая 1995 г. № 81-ФЗ «О государственных пособиях семьям, имеющим детей» установлены: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пособие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беременности и родам;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единовременное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при рождении ребенка;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ежемесячное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уходу за ребенком;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единовременное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жене военнослужащего,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проходящего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военную службу по призыву;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ежемесячное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на ребенка военнослужащего,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проходящего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военную службу по призыву.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3" b="89773" l="5272" r="51757">
                        <a14:foregroundMark x1="14696" y1="27273" x2="31470" y2="26989"/>
                        <a14:foregroundMark x1="43291" y1="45739" x2="43291" y2="78409"/>
                        <a14:foregroundMark x1="15176" y1="80682" x2="42013" y2="79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032"/>
          <a:stretch/>
        </p:blipFill>
        <p:spPr bwMode="auto">
          <a:xfrm>
            <a:off x="179512" y="2369408"/>
            <a:ext cx="598169" cy="63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81496"/>
            <a:ext cx="6032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0" y="4797152"/>
            <a:ext cx="6032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6032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1" y="3567499"/>
            <a:ext cx="6032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9944" r="89869">
                        <a14:foregroundMark x1="28705" y1="51111" x2="67355" y2="51944"/>
                        <a14:foregroundMark x1="29456" y1="41111" x2="55159" y2="35556"/>
                        <a14:foregroundMark x1="45591" y1="42778" x2="47655" y2="64722"/>
                        <a14:foregroundMark x1="35835" y1="50556" x2="40901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67500"/>
            <a:ext cx="4747712" cy="320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дополнение к государственным пособиям в связи с рождением и воспитанием детей установлены дополнительные меры поддержки семей, имеющих детей: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Указом Президента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мая 2012 г. № 606 «О мерах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политики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ежемесячная денежная выплата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или последующих детей до достижения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трех лет. Указанная выплата осуществляется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достижения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возраста 3 лет либо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пособия. За назначением указанной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социальной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субъекта Российской Федерации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28 декабря 2017 г. № 418-ФЗ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ежемесячных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выплатах семьям, имеющим детей»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ежемесячных выплат в связи с рождением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усыновлением) первого ребенка до достижения им возраста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лет,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условии, если ребенок рожден (усыновлен) в период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2018 г. до 1 января 2023 г., является гражданином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Российской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и если размер среднедушевого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не превышает 2-кратную величину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прожиточного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минимума трудоспособного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установленную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Российской 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89946" l="0" r="100000">
                        <a14:foregroundMark x1="83288" y1="37500" x2="83288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488976" cy="7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9" y="3717032"/>
            <a:ext cx="14938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42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выплаты равен величине прожиточного минимума для детей, установленной в субъекте Российской Федерации. Полномочия по предоставлению семьям с детьми выплаты в связи с рождением (усыновлением) первого ребенка с 1 января 2023 г. переданы Социальному фонду России. Для родителей первых детей и третьих детей, если ребенок родился до 31 декабря 2022 года включительно, сохраняется право на ежемесячную выплату на первых и третьих детей от 0 до 3 лет на условиях и в размерах, действовавших до 1 января 2023 года (без комплексной оценки, размер выплаты 1ПМ, критерий нуждаемости 2ПМ), до наступления 3 лет ребенка.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061" y1="42750" x2="40287" y2="92250"/>
                        <a14:foregroundMark x1="3547" y1="41750" x2="9375" y2="34500"/>
                        <a14:foregroundMark x1="90287" y1="31667" x2="90878" y2="36583"/>
                        <a14:foregroundMark x1="69510" y1="11667" x2="65372" y2="18917"/>
                        <a14:foregroundMark x1="64949" y1="19750" x2="67990" y2="28250"/>
                        <a14:foregroundMark x1="68243" y1="28250" x2="75591" y2="31667"/>
                        <a14:foregroundMark x1="79899" y1="32500" x2="84459" y2="30417"/>
                        <a14:foregroundMark x1="79899" y1="9500" x2="84628" y2="10333"/>
                        <a14:foregroundMark x1="85051" y1="11167" x2="85051" y2="11167"/>
                        <a14:foregroundMark x1="88091" y1="13750" x2="88091" y2="13750"/>
                        <a14:foregroundMark x1="88936" y1="26583" x2="88936" y2="26583"/>
                        <a14:foregroundMark x1="86824" y1="29167" x2="86824" y2="29167"/>
                        <a14:foregroundMark x1="78632" y1="35917" x2="85051" y2="67333"/>
                        <a14:foregroundMark x1="86824" y1="77167" x2="89611" y2="90167"/>
                        <a14:foregroundMark x1="73395" y1="37250" x2="69510" y2="63667"/>
                        <a14:foregroundMark x1="67736" y1="77583" x2="66047" y2="84000"/>
                        <a14:foregroundMark x1="66892" y1="77333" x2="66892" y2="77333"/>
                        <a14:foregroundMark x1="69510" y1="35333" x2="64358" y2="43417"/>
                        <a14:foregroundMark x1="65203" y1="32500" x2="59966" y2="36417"/>
                        <a14:foregroundMark x1="62838" y1="29167" x2="44679" y2="38500"/>
                        <a14:foregroundMark x1="62162" y1="26583" x2="18497" y2="40250"/>
                        <a14:foregroundMark x1="61064" y1="22083" x2="15625" y2="33000"/>
                        <a14:foregroundMark x1="24493" y1="50000" x2="11149" y2="57750"/>
                        <a14:backgroundMark x1="11740" y1="57750" x2="11740" y2="57750"/>
                        <a14:backgroundMark x1="14105" y1="56667" x2="14105" y2="56667"/>
                        <a14:backgroundMark x1="48986" y1="54083" x2="48986" y2="54083"/>
                        <a14:backgroundMark x1="46115" y1="57500" x2="46115" y2="57500"/>
                        <a14:backgroundMark x1="31250" y1="59250" x2="31250" y2="5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3663812" cy="371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89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548" y="188640"/>
            <a:ext cx="5409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Материнский (семейный) капитал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349" y="711860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29 декабря 2006 г. № 256-ФЗ «О дополнительных мерах государственной поддержки семей, имеющих детей» материнский (семейный) капитал предоставляется в связи с рождением (усыновлением) с 1 января 2020 г. первого ребенка, а также в связи с рождением (усыновлением) после 1 января 2007 г. второго ребенка или последующих детей. Государственный сертификат на материнский (семейный) капитал выдается территориальными органами Социального фонда России. Заявления о распоряжении средствами также подаются в территориальные органы Социального фонда России. Лица, получившие государственный сертификат на материнский (семейный) капитал, могут распоряжаться средствами в полном объеме либо по частям по следующим направлениям: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образования ребенком (детьми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накопительной пенсии для женщин;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товаров и услуг, предназначенных для социальной адаптации и интеграции в общество детей-инвалидов;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ежемесячной выплаты в связи с рождением (усыновлением) ребенка до достижения им возраста 3 лет.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2023 г. семьи со среднедушевым доходом ниже 2-кратной величины регионального прожиточного минимума на душу населения могут обратиться за получением ежемесячной выплаты в связи с рождением (усыновлением) ребенка до достижения им возраста 3 лет независимо от очередности его рождения.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175009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88640"/>
            <a:ext cx="2715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пособие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54604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2023 г. введено ежемесячное пособие в связи с рождением и воспитанием ребенка (далее – единое пособие), завершившее формирование целостной системы мер социальной поддержки. Единое пособие объединяет действующие ежемесячные меры поддержки для нуждающихся семей: пособие беременным женщинам, вставшим на учет в медицинской организации в ранние сроки беременности, ежемесячные выплаты на детей в возрасте до 3 лет, от 3 до 8 лет и от 8 до 17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единого пособия: </a:t>
            </a:r>
            <a:endParaRPr lang="ru-RU" sz="2000" b="1" i="1" dirty="0" smtClean="0">
              <a:solidFill>
                <a:srgbClr val="005E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/>
              <a:t>– </a:t>
            </a:r>
            <a:r>
              <a:rPr lang="ru-RU" dirty="0"/>
              <a:t>увеличивается размер пособия для беременных: было 50%, станет 50%, 75% или 100% в зависимости от доходов семьи;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/>
              <a:t>появляется гарантированная государственная поддержка на каждого ребенка, вне зависимости от очередности рождения;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/>
              <a:t>появляется возможность направить средства материнского капитала на повседневные нужды на каждого ребенка, вне зависимости от очередности рождения;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/>
              <a:t>можно получать 2 выплаты сразу: и из бюджета, и из материнского капитала;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/>
              <a:t>единое пособие по единым правилам, которое можно оформить в режиме одного окна в Социальном фонде России, в Москве ‒ через органы социальной защиты населения по месту жительства.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2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82012"/>
            <a:ext cx="7697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Кто </a:t>
            </a:r>
            <a:r>
              <a:rPr lang="ru-RU" sz="2000" b="1" i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обратиться за единым пособием? </a:t>
            </a:r>
            <a:endParaRPr lang="ru-RU" sz="2000" b="1" i="1" dirty="0" smtClean="0">
              <a:solidFill>
                <a:srgbClr val="005E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ожидающие ребенка, и семьи с детьми до 17 лет, со среднедушевым доходом ниже 1 прожиточного минимума;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назначаются по итогам комплексной оценки нуждаемости – то есть родители имеют заработок или объективные причины для его отсутствия, а доход и имущество семьи отвечает установленным требованиям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размер единого пособия составляет 50%, 75% или 100% регионального прожиточного минимума на каждого ребенка;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назначаются на 12 месяцев.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" y="980728"/>
            <a:ext cx="1121836" cy="6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" y="2636912"/>
            <a:ext cx="11223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" y="1556682"/>
            <a:ext cx="11223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" y="3232229"/>
            <a:ext cx="11223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9" l="0" r="100000">
                        <a14:foregroundMark x1="19017" y1="61268" x2="33940" y2="97887"/>
                        <a14:foregroundMark x1="39581" y1="91549" x2="98999" y2="81268"/>
                        <a14:foregroundMark x1="62147" y1="37746" x2="98362" y2="93239"/>
                        <a14:foregroundMark x1="29845" y1="77324" x2="40127" y2="96620"/>
                        <a14:foregroundMark x1="1365" y1="15211" x2="13194" y2="3239"/>
                        <a14:foregroundMark x1="1638" y1="11690" x2="8826" y2="5634"/>
                        <a14:foregroundMark x1="1820" y1="16338" x2="20018" y2="57746"/>
                        <a14:backgroundMark x1="1365" y1="19155" x2="4186" y2="39155"/>
                        <a14:backgroundMark x1="1092" y1="5775" x2="8007" y2="1408"/>
                        <a14:backgroundMark x1="47225" y1="2394" x2="97998" y2="48592"/>
                        <a14:backgroundMark x1="90719" y1="51690" x2="98635" y2="68169"/>
                        <a14:backgroundMark x1="1001" y1="13099" x2="1001" y2="1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1708144"/>
            <a:ext cx="1050892" cy="67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48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17" y="332656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Права родителей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гражданские права человека, обретаемые им одновременно со взятием на себя обязанностей по воспитанию и содержанию ребенка. </a:t>
            </a:r>
          </a:p>
          <a:p>
            <a:r>
              <a:rPr lang="ru-RU" sz="2000" b="1" i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Обязанности родителей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установленные законом правила, нормы поведения, которые должны соблюдаться, выполняться постоянно или в определенной ситуации всеми родителями в отношении своих детей.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dirty="0">
                <a:latin typeface="Times New Roman"/>
              </a:rPr>
              <a:t>По большей части они </a:t>
            </a:r>
            <a:r>
              <a:rPr lang="ru-RU" sz="2000" dirty="0" smtClean="0">
                <a:latin typeface="Times New Roman"/>
              </a:rPr>
              <a:t>прекращаются                     </a:t>
            </a:r>
          </a:p>
          <a:p>
            <a:r>
              <a:rPr lang="ru-RU" sz="2000" dirty="0" smtClean="0">
                <a:latin typeface="Times New Roman"/>
              </a:rPr>
              <a:t> </a:t>
            </a:r>
            <a:r>
              <a:rPr lang="ru-RU" sz="2000" dirty="0">
                <a:latin typeface="Times New Roman"/>
              </a:rPr>
              <a:t>при достижении детьми </a:t>
            </a:r>
            <a:r>
              <a:rPr lang="ru-RU" sz="2000" dirty="0" smtClean="0">
                <a:latin typeface="Times New Roman"/>
              </a:rPr>
              <a:t>совершеннолетия</a:t>
            </a:r>
          </a:p>
          <a:p>
            <a:r>
              <a:rPr lang="ru-RU" sz="2000" dirty="0" smtClean="0">
                <a:latin typeface="Times New Roman"/>
              </a:rPr>
              <a:t> </a:t>
            </a:r>
            <a:r>
              <a:rPr lang="ru-RU" sz="2000" dirty="0">
                <a:latin typeface="Times New Roman"/>
              </a:rPr>
              <a:t>или приобретения ими полной </a:t>
            </a:r>
            <a:endParaRPr lang="ru-RU" sz="2000" dirty="0" smtClean="0">
              <a:latin typeface="Times New Roman"/>
            </a:endParaRPr>
          </a:p>
          <a:p>
            <a:r>
              <a:rPr lang="ru-RU" sz="2000" dirty="0" smtClean="0">
                <a:latin typeface="Times New Roman"/>
              </a:rPr>
              <a:t>дееспособности </a:t>
            </a:r>
            <a:r>
              <a:rPr lang="ru-RU" sz="2000" dirty="0">
                <a:latin typeface="Times New Roman"/>
              </a:rPr>
              <a:t>до 18 лет (ст. 61 СК РФ).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60216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63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формы и темы взаимодействия 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 и памятки</a:t>
            </a:r>
            <a:r>
              <a:rPr lang="ru-RU" sz="2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«Семейные трудности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рядом», </a:t>
            </a:r>
            <a:endParaRPr lang="ru-RU" sz="20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Нужные документы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endParaRPr lang="ru-RU" sz="20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i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детей, обязанности родителей», </a:t>
            </a:r>
            <a:endParaRPr lang="ru-RU" sz="20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и 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 ребенка»;</a:t>
            </a:r>
          </a:p>
          <a:p>
            <a:endParaRPr lang="ru-RU" sz="20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общее </a:t>
            </a:r>
            <a:r>
              <a:rPr lang="ru-RU" sz="2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собрание: </a:t>
            </a:r>
            <a:endParaRPr lang="ru-RU" sz="2000" b="1" i="1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семей 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возраста»;</a:t>
            </a:r>
          </a:p>
          <a:p>
            <a:endParaRPr lang="ru-RU" sz="20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круглый </a:t>
            </a:r>
            <a:r>
              <a:rPr lang="ru-RU" sz="2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 с приглашением специалистов социальных служб;</a:t>
            </a:r>
          </a:p>
          <a:p>
            <a:endParaRPr lang="ru-RU" sz="20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оформление </a:t>
            </a:r>
            <a:r>
              <a:rPr lang="ru-RU" sz="2000" b="1" i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рубрики</a:t>
            </a:r>
            <a:r>
              <a:rPr lang="ru-RU" sz="2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«Правовая </a:t>
            </a:r>
            <a:r>
              <a:rPr lang="ru-RU" sz="2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страничка».</a:t>
            </a:r>
            <a:endParaRPr lang="ru-RU" sz="2000" b="1" i="1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0" y="1340768"/>
            <a:ext cx="513973" cy="49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0" y="5622445"/>
            <a:ext cx="517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0" y="4978959"/>
            <a:ext cx="517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0" y="4121995"/>
            <a:ext cx="517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0" y="2925365"/>
            <a:ext cx="517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0000">
                        <a14:foregroundMark x1="23627" y1="5143" x2="23627" y2="82143"/>
                        <a14:foregroundMark x1="26275" y1="6714" x2="26471" y2="15857"/>
                        <a14:foregroundMark x1="34510" y1="10143" x2="29804" y2="59143"/>
                        <a14:foregroundMark x1="25686" y1="33571" x2="32353" y2="29143"/>
                        <a14:foregroundMark x1="43333" y1="36143" x2="43137" y2="71571"/>
                        <a14:foregroundMark x1="43922" y1="36000" x2="45588" y2="44429"/>
                        <a14:foregroundMark x1="48922" y1="50143" x2="50882" y2="48143"/>
                        <a14:foregroundMark x1="49412" y1="46571" x2="49412" y2="46571"/>
                        <a14:foregroundMark x1="59608" y1="40571" x2="62941" y2="75714"/>
                        <a14:foregroundMark x1="53922" y1="45857" x2="59412" y2="43286"/>
                        <a14:foregroundMark x1="63824" y1="49857" x2="65980" y2="54714"/>
                        <a14:foregroundMark x1="81078" y1="4286" x2="82157" y2="58571"/>
                        <a14:foregroundMark x1="70294" y1="22429" x2="75490" y2="31571"/>
                        <a14:foregroundMark x1="70196" y1="19571" x2="70980" y2="21286"/>
                        <a14:foregroundMark x1="74706" y1="9857" x2="87451" y2="29571"/>
                        <a14:foregroundMark x1="85490" y1="54714" x2="80392" y2="75714"/>
                        <a14:foregroundMark x1="84412" y1="71857" x2="84412" y2="73714"/>
                        <a14:backgroundMark x1="26471" y1="62429" x2="26471" y2="62429"/>
                        <a14:backgroundMark x1="26471" y1="62429" x2="26471" y2="62429"/>
                        <a14:backgroundMark x1="26471" y1="62429" x2="26176" y2="67429"/>
                        <a14:backgroundMark x1="26275" y1="69143" x2="27059" y2="59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1494483"/>
            <a:ext cx="4889408" cy="33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4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dirty="0">
                <a:latin typeface="Times New Roman"/>
              </a:rPr>
              <a:t>В соответствии со ст. 43 Конституции Российской Федерации каждый имеет право на образование. Основное общее образование обязательно. Родители или лица их заменяющие обеспечивают получение детьми основного общего образования. </a:t>
            </a:r>
          </a:p>
          <a:p>
            <a:r>
              <a:rPr lang="ru-RU" sz="2000" dirty="0">
                <a:latin typeface="Times New Roman"/>
              </a:rPr>
              <a:t>Согласно ст. 3 Семейного кодекса Российской Федерации родители обязаны воспитывать своих детей, несут ответственность за воспитание и развитие своих детей, обязаны заботиться о здоровье, физическом, психическом, духовном и нравственном развитии своих детей. Родители обязаны обеспечить получение детьми общего образования.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9" b="96806" l="625" r="98281">
                        <a14:foregroundMark x1="73984" y1="14444" x2="87031" y2="89028"/>
                        <a14:foregroundMark x1="73828" y1="13611" x2="98047" y2="26667"/>
                        <a14:foregroundMark x1="97656" y1="27083" x2="87109" y2="89444"/>
                        <a14:foregroundMark x1="87109" y1="89444" x2="62969" y2="75278"/>
                        <a14:foregroundMark x1="73828" y1="13056" x2="70547" y2="30278"/>
                        <a14:backgroundMark x1="70313" y1="28333" x2="70313" y2="28333"/>
                        <a14:backgroundMark x1="68047" y1="14444" x2="70547" y2="25556"/>
                        <a14:backgroundMark x1="72734" y1="15694" x2="72734" y2="15694"/>
                        <a14:backgroundMark x1="79297" y1="14583" x2="79297" y2="14583"/>
                        <a14:backgroundMark x1="2188" y1="20694" x2="23047" y2="1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36631"/>
            <a:ext cx="5904656" cy="332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0805"/>
            <a:ext cx="806489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/>
              </a:rPr>
              <a:t>     Права </a:t>
            </a:r>
            <a:r>
              <a:rPr lang="ru-RU" sz="2400" b="1" dirty="0">
                <a:solidFill>
                  <a:srgbClr val="0070C0"/>
                </a:solidFill>
                <a:latin typeface="Times New Roman"/>
              </a:rPr>
              <a:t>и обязанности родителей в сфере образования </a:t>
            </a:r>
            <a:endParaRPr lang="ru-RU" sz="2400" b="1" dirty="0" smtClean="0">
              <a:solidFill>
                <a:srgbClr val="0070C0"/>
              </a:solidFill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регулируются </a:t>
            </a:r>
            <a:r>
              <a:rPr lang="ru-RU" dirty="0">
                <a:latin typeface="Times New Roman"/>
              </a:rPr>
              <a:t>ФЗ, статья 44. Согласно данной статье: </a:t>
            </a:r>
            <a:endParaRPr lang="ru-RU" dirty="0" smtClean="0">
              <a:latin typeface="Times New Roman"/>
            </a:endParaRPr>
          </a:p>
          <a:p>
            <a:endParaRPr lang="ru-RU" sz="1600" dirty="0">
              <a:latin typeface="Times New Roman"/>
            </a:endParaRPr>
          </a:p>
          <a:p>
            <a:r>
              <a:rPr lang="ru-RU" dirty="0">
                <a:latin typeface="Times New Roman"/>
              </a:rPr>
              <a:t>1. Родители (законные представители) несовершеннолетних воспитанников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 </a:t>
            </a:r>
          </a:p>
          <a:p>
            <a:r>
              <a:rPr lang="ru-RU" dirty="0">
                <a:latin typeface="Times New Roman"/>
              </a:rPr>
              <a:t>2. Органы государственной власти и органы местного самоуправления, образовательные организации, российское движение детей и молодежи оказывают помощь родителям (законным представителям) несовершеннолетних воспитанников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развития. </a:t>
            </a:r>
          </a:p>
          <a:p>
            <a:r>
              <a:rPr lang="ru-RU" dirty="0">
                <a:latin typeface="Times New Roman"/>
              </a:rPr>
              <a:t>3. Родители (законные представители) несовершеннолетних воспитанников имеют право: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       1</a:t>
            </a:r>
            <a:r>
              <a:rPr lang="ru-RU" dirty="0">
                <a:latin typeface="Times New Roman"/>
              </a:rPr>
              <a:t>) выбирать до завершения получения ребенком основного общего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образования </a:t>
            </a:r>
            <a:r>
              <a:rPr lang="ru-RU" dirty="0">
                <a:latin typeface="Times New Roman"/>
              </a:rPr>
              <a:t>с учетом мнения ребенка, а также с учетом рекомендаций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психолого-медико-педагогической </a:t>
            </a:r>
            <a:r>
              <a:rPr lang="ru-RU" dirty="0">
                <a:latin typeface="Times New Roman"/>
              </a:rPr>
              <a:t>комиссии (при их наличии) формы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получения </a:t>
            </a:r>
            <a:r>
              <a:rPr lang="ru-RU" dirty="0">
                <a:latin typeface="Times New Roman"/>
              </a:rPr>
              <a:t>образования и формы обучения, организации,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осуществляющие </a:t>
            </a:r>
            <a:r>
              <a:rPr lang="ru-RU" dirty="0">
                <a:latin typeface="Times New Roman"/>
              </a:rPr>
              <a:t>образовательную деятельность, язык, языки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образования</a:t>
            </a:r>
            <a:r>
              <a:rPr lang="ru-RU" dirty="0">
                <a:latin typeface="Times New Roman"/>
              </a:rPr>
              <a:t>, факультативные и элективные учебные предметы, курсы,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дисциплины </a:t>
            </a:r>
            <a:r>
              <a:rPr lang="ru-RU" dirty="0">
                <a:latin typeface="Times New Roman"/>
              </a:rPr>
              <a:t>(модули) из перечня, предлагаемого организацией,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осуществляющей </a:t>
            </a:r>
            <a:r>
              <a:rPr lang="ru-RU" dirty="0">
                <a:latin typeface="Times New Roman"/>
              </a:rPr>
              <a:t>образовательную деятельность; </a:t>
            </a:r>
          </a:p>
          <a:p>
            <a:endParaRPr lang="ru-RU" dirty="0"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81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0"/>
            <a:ext cx="8573217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endParaRPr lang="ru-RU" sz="1600" dirty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           2) дать </a:t>
            </a:r>
            <a:r>
              <a:rPr lang="ru-RU" dirty="0">
                <a:latin typeface="Times New Roman"/>
              </a:rPr>
              <a:t>ребенку дошкольное, начальное общее, основное общее, среднее </a:t>
            </a:r>
            <a:r>
              <a:rPr lang="ru-RU" dirty="0" smtClean="0">
                <a:latin typeface="Times New Roman"/>
              </a:rPr>
              <a:t> </a:t>
            </a: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общее </a:t>
            </a:r>
            <a:r>
              <a:rPr lang="ru-RU" dirty="0">
                <a:latin typeface="Times New Roman"/>
              </a:rPr>
              <a:t>образование в семье. Ребенок, получающий образование в семье, </a:t>
            </a:r>
            <a:r>
              <a:rPr lang="ru-RU" dirty="0" smtClean="0">
                <a:latin typeface="Times New Roman"/>
              </a:rPr>
              <a:t>по</a:t>
            </a: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</a:t>
            </a:r>
            <a:r>
              <a:rPr lang="ru-RU" dirty="0">
                <a:latin typeface="Times New Roman"/>
              </a:rPr>
              <a:t>решению его родителей (законных представителей) с учетом его мнения </a:t>
            </a:r>
            <a:r>
              <a:rPr lang="ru-RU" dirty="0" smtClean="0">
                <a:latin typeface="Times New Roman"/>
              </a:rPr>
              <a:t>на</a:t>
            </a: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</a:t>
            </a:r>
            <a:r>
              <a:rPr lang="ru-RU" dirty="0">
                <a:latin typeface="Times New Roman"/>
              </a:rPr>
              <a:t>любом этапе обучения вправе продолжить образование в образовательной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организации</a:t>
            </a:r>
            <a:r>
              <a:rPr lang="ru-RU" dirty="0">
                <a:latin typeface="Times New Roman"/>
              </a:rPr>
              <a:t>; </a:t>
            </a:r>
          </a:p>
          <a:p>
            <a:r>
              <a:rPr lang="ru-RU" dirty="0" smtClean="0">
                <a:latin typeface="Times New Roman"/>
              </a:rPr>
              <a:t>           3</a:t>
            </a:r>
            <a:r>
              <a:rPr lang="ru-RU" dirty="0">
                <a:latin typeface="Times New Roman"/>
              </a:rPr>
              <a:t>) знакомиться с уставом организации, осуществляющей образовательную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деятельность</a:t>
            </a:r>
            <a:r>
              <a:rPr lang="ru-RU" dirty="0">
                <a:latin typeface="Times New Roman"/>
              </a:rPr>
              <a:t>, со сведениями о дате предоставления и регистрационном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номере </a:t>
            </a:r>
            <a:r>
              <a:rPr lang="ru-RU" dirty="0">
                <a:latin typeface="Times New Roman"/>
              </a:rPr>
              <a:t>лицензии на осуществление образовательной деятельности,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свидетельством </a:t>
            </a:r>
            <a:r>
              <a:rPr lang="ru-RU" dirty="0">
                <a:latin typeface="Times New Roman"/>
              </a:rPr>
              <a:t>о государственной аккредитации, с учебно-программной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документацией </a:t>
            </a:r>
            <a:r>
              <a:rPr lang="ru-RU" dirty="0">
                <a:latin typeface="Times New Roman"/>
              </a:rPr>
              <a:t>и другими документами, регламентирующими организацию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и </a:t>
            </a:r>
            <a:r>
              <a:rPr lang="ru-RU" dirty="0">
                <a:latin typeface="Times New Roman"/>
              </a:rPr>
              <a:t>осуществление образовательной деятельности; </a:t>
            </a:r>
          </a:p>
          <a:p>
            <a:r>
              <a:rPr lang="ru-RU" dirty="0" smtClean="0">
                <a:latin typeface="Times New Roman"/>
              </a:rPr>
              <a:t>            4</a:t>
            </a:r>
            <a:r>
              <a:rPr lang="ru-RU" dirty="0">
                <a:latin typeface="Times New Roman"/>
              </a:rPr>
              <a:t>) знакомиться с содержанием образования, используемыми методами </a:t>
            </a:r>
            <a:r>
              <a:rPr lang="ru-RU" dirty="0" smtClean="0">
                <a:latin typeface="Times New Roman"/>
              </a:rPr>
              <a:t> </a:t>
            </a: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 обучения </a:t>
            </a:r>
            <a:r>
              <a:rPr lang="ru-RU" dirty="0">
                <a:latin typeface="Times New Roman"/>
              </a:rPr>
              <a:t>и воспитания, образовательными технологиями, а также с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 оценками </a:t>
            </a:r>
            <a:r>
              <a:rPr lang="ru-RU" dirty="0">
                <a:latin typeface="Times New Roman"/>
              </a:rPr>
              <a:t>успеваемости своих детей; </a:t>
            </a:r>
          </a:p>
          <a:p>
            <a:r>
              <a:rPr lang="ru-RU" dirty="0" smtClean="0">
                <a:latin typeface="Times New Roman"/>
              </a:rPr>
              <a:t>            5</a:t>
            </a:r>
            <a:r>
              <a:rPr lang="ru-RU" dirty="0">
                <a:latin typeface="Times New Roman"/>
              </a:rPr>
              <a:t>) защищать права и законные интересы воспитанников; </a:t>
            </a:r>
          </a:p>
          <a:p>
            <a:pPr lvl="0"/>
            <a:r>
              <a:rPr lang="ru-RU" dirty="0" smtClean="0">
                <a:latin typeface="Times New Roman"/>
              </a:rPr>
              <a:t>           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6) получать информацию о всех видах планируемых обследований </a:t>
            </a: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           (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психологических, психолого-педагогических) воспитанников, давать </a:t>
            </a: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           согласие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на проведение таких обследований или участие в таких </a:t>
            </a: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           обследованиях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, отказаться от их проведения или участия в них, получать </a:t>
            </a: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           информацию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о результатах проведенных обследований воспитанников; </a:t>
            </a:r>
          </a:p>
          <a:p>
            <a:endParaRPr lang="ru-RU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159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28092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endParaRPr lang="ru-RU" sz="1600" dirty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7</a:t>
            </a:r>
            <a:r>
              <a:rPr lang="ru-RU" dirty="0">
                <a:latin typeface="Times New Roman"/>
              </a:rPr>
              <a:t>) принимать участие в управлении организацией, осуществляющей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образовательную </a:t>
            </a:r>
            <a:r>
              <a:rPr lang="ru-RU" dirty="0">
                <a:latin typeface="Times New Roman"/>
              </a:rPr>
              <a:t>деятельность, в форме, определяемой уставом этой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организации</a:t>
            </a:r>
            <a:r>
              <a:rPr lang="ru-RU" dirty="0">
                <a:latin typeface="Times New Roman"/>
              </a:rPr>
              <a:t>; </a:t>
            </a:r>
          </a:p>
          <a:p>
            <a:r>
              <a:rPr lang="ru-RU" dirty="0" smtClean="0">
                <a:latin typeface="Times New Roman"/>
              </a:rPr>
              <a:t>           8</a:t>
            </a:r>
            <a:r>
              <a:rPr lang="ru-RU" dirty="0">
                <a:latin typeface="Times New Roman"/>
              </a:rPr>
              <a:t>) присутствовать при обследовании детей </a:t>
            </a:r>
            <a:r>
              <a:rPr lang="ru-RU" dirty="0" smtClean="0">
                <a:latin typeface="Times New Roman"/>
              </a:rPr>
              <a:t>психолого-медико-</a:t>
            </a: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педагогической </a:t>
            </a:r>
            <a:r>
              <a:rPr lang="ru-RU" dirty="0">
                <a:latin typeface="Times New Roman"/>
              </a:rPr>
              <a:t>комиссией, обсуждении результатов обследования </a:t>
            </a:r>
            <a:r>
              <a:rPr lang="ru-RU" dirty="0" smtClean="0">
                <a:latin typeface="Times New Roman"/>
              </a:rPr>
              <a:t>и</a:t>
            </a: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</a:t>
            </a:r>
            <a:r>
              <a:rPr lang="ru-RU" dirty="0">
                <a:latin typeface="Times New Roman"/>
              </a:rPr>
              <a:t>рекомендаций, полученных по результатам обследования, </a:t>
            </a:r>
            <a:r>
              <a:rPr lang="ru-RU" dirty="0" smtClean="0">
                <a:latin typeface="Times New Roman"/>
              </a:rPr>
              <a:t>высказывать</a:t>
            </a: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</a:t>
            </a:r>
            <a:r>
              <a:rPr lang="ru-RU" dirty="0">
                <a:latin typeface="Times New Roman"/>
              </a:rPr>
              <a:t>свое мнение относительно предлагаемых условий для </a:t>
            </a:r>
            <a:r>
              <a:rPr lang="ru-RU" dirty="0" smtClean="0">
                <a:latin typeface="Times New Roman"/>
              </a:rPr>
              <a:t>организации</a:t>
            </a:r>
          </a:p>
          <a:p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</a:t>
            </a:r>
            <a:r>
              <a:rPr lang="ru-RU" dirty="0">
                <a:latin typeface="Times New Roman"/>
              </a:rPr>
              <a:t>обучения и воспитания детей.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Родители (законные представители) несовершеннолетних воспитанников обязаны: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обеспечить получение детьми общего образования;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соблюдать правила внутреннего распорядка организации,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осуществляющей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деятельность, правила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в интернатах, требования локальных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актов, которые устанавливают режим занятий воспитанников,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регламентации образовательных отношений между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организацией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обучающимися и (или) их родителями (законными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представителями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оформления возникновения, приостановления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прекращения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отношений;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уважать честь и достоинство воспитанников и работников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организации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осуществляющей образовательную деятельность.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4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9559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Иные права и обязанности родителей (законных представителей)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устанавливаются настоящим Федеральным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иными федеральными законами, договором об образовании (при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неисполнение или ненадлежащее исполнение обязанностей, установленных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и иными федеральными законами, родители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законные представители) несовершеннолетних воспитанников несут ответственность,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Федерации.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" b="100000" l="0" r="100000">
                        <a14:foregroundMark x1="45857" y1="48571" x2="46000" y2="68571"/>
                        <a14:foregroundMark x1="54857" y1="49231" x2="56857" y2="71868"/>
                        <a14:foregroundMark x1="56571" y1="72308" x2="56857" y2="79341"/>
                        <a14:foregroundMark x1="54143" y1="78681" x2="54143" y2="78681"/>
                        <a14:foregroundMark x1="54429" y1="71648" x2="54429" y2="76044"/>
                        <a14:foregroundMark x1="58571" y1="66154" x2="58571" y2="66154"/>
                        <a14:foregroundMark x1="50000" y1="64396" x2="50000" y2="64396"/>
                        <a14:foregroundMark x1="42286" y1="65495" x2="42286" y2="65495"/>
                        <a14:foregroundMark x1="47857" y1="48132" x2="47857" y2="48132"/>
                        <a14:foregroundMark x1="43857" y1="47473" x2="43857" y2="47473"/>
                        <a14:foregroundMark x1="25857" y1="62857" x2="13714" y2="92088"/>
                        <a14:foregroundMark x1="53286" y1="86154" x2="53286" y2="86154"/>
                        <a14:foregroundMark x1="77857" y1="83516" x2="79000" y2="87253"/>
                        <a14:foregroundMark x1="79143" y1="88571" x2="59714" y2="85495"/>
                        <a14:foregroundMark x1="20857" y1="83516" x2="19286" y2="88571"/>
                        <a14:foregroundMark x1="19286" y1="88571" x2="25000" y2="87253"/>
                        <a14:foregroundMark x1="57143" y1="84176" x2="62000" y2="81538"/>
                        <a14:foregroundMark x1="64000" y1="82418" x2="67857" y2="81099"/>
                        <a14:foregroundMark x1="39143" y1="82857" x2="39143" y2="82857"/>
                        <a14:backgroundMark x1="71000" y1="89231" x2="71000" y2="89231"/>
                        <a14:backgroundMark x1="71429" y1="89011" x2="75857" y2="89231"/>
                        <a14:backgroundMark x1="60857" y1="81758" x2="60857" y2="81758"/>
                        <a14:backgroundMark x1="68857" y1="89011" x2="68857" y2="89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78711"/>
            <a:ext cx="5724128" cy="372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20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215" y="188698"/>
            <a:ext cx="8496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семей с детьми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и дошкольного возраста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Система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поддержки семей с детьми</a:t>
            </a:r>
          </a:p>
        </p:txBody>
      </p:sp>
      <p:sp>
        <p:nvSpPr>
          <p:cNvPr id="3" name="Овал 2"/>
          <p:cNvSpPr/>
          <p:nvPr/>
        </p:nvSpPr>
        <p:spPr>
          <a:xfrm>
            <a:off x="304411" y="3558925"/>
            <a:ext cx="2052000" cy="2044405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20955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48411" y="3717439"/>
            <a:ext cx="1764000" cy="176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50800">
            <a:bevelT w="184150" prst="artDeco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1305" y="4041958"/>
            <a:ext cx="1658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овместного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33404" y="5049391"/>
            <a:ext cx="2808312" cy="864096"/>
          </a:xfrm>
          <a:prstGeom prst="roundRect">
            <a:avLst/>
          </a:prstGeom>
          <a:solidFill>
            <a:srgbClr val="F4B70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9792" y="3285391"/>
            <a:ext cx="2808312" cy="864096"/>
          </a:xfrm>
          <a:prstGeom prst="roundRect">
            <a:avLst/>
          </a:prstGeom>
          <a:solidFill>
            <a:srgbClr val="FF33C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46858" y="3328792"/>
            <a:ext cx="792088" cy="720079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08377" y="5121399"/>
            <a:ext cx="792088" cy="720079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1" b="89884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947">
            <a:off x="2337841" y="4171282"/>
            <a:ext cx="1610122" cy="123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06650" y="3443836"/>
            <a:ext cx="1981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222438" y="1828939"/>
            <a:ext cx="2808312" cy="864096"/>
          </a:xfrm>
          <a:prstGeom prst="roundRect">
            <a:avLst/>
          </a:prstGeom>
          <a:solidFill>
            <a:srgbClr val="29C7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12532" y="3811499"/>
            <a:ext cx="2808312" cy="864096"/>
          </a:xfrm>
          <a:prstGeom prst="roundRect">
            <a:avLst/>
          </a:prstGeom>
          <a:solidFill>
            <a:srgbClr val="29C7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45672" y="1828939"/>
            <a:ext cx="792088" cy="720079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151182" y="3865302"/>
            <a:ext cx="792088" cy="720079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40219" y="340603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6082" y="519204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0336" y="3369153"/>
            <a:ext cx="2065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5184" y="5130492"/>
            <a:ext cx="2086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меры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6891" y="1891655"/>
            <a:ext cx="22744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пособия </a:t>
            </a:r>
          </a:p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рождением и </a:t>
            </a:r>
          </a:p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воспитанием детей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9708" y="3920380"/>
            <a:ext cx="2041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7181" flipV="1">
            <a:off x="5589723" y="2831117"/>
            <a:ext cx="1328737" cy="74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3" y="3954883"/>
            <a:ext cx="14446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9540" y="189165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6271" y="3941548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25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407</TotalTime>
  <Words>1827</Words>
  <Application>Microsoft Office PowerPoint</Application>
  <PresentationFormat>Экран (4:3)</PresentationFormat>
  <Paragraphs>182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РостовРИО</dc:creator>
  <cp:lastModifiedBy>Windows User</cp:lastModifiedBy>
  <cp:revision>51</cp:revision>
  <dcterms:created xsi:type="dcterms:W3CDTF">2025-03-06T09:41:43Z</dcterms:created>
  <dcterms:modified xsi:type="dcterms:W3CDTF">2025-03-28T08:16:44Z</dcterms:modified>
</cp:coreProperties>
</file>